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8"/>
  </p:notesMasterIdLst>
  <p:sldIdLst>
    <p:sldId id="257" r:id="rId2"/>
    <p:sldId id="356" r:id="rId3"/>
    <p:sldId id="340" r:id="rId4"/>
    <p:sldId id="342" r:id="rId5"/>
    <p:sldId id="343" r:id="rId6"/>
    <p:sldId id="344" r:id="rId7"/>
    <p:sldId id="345" r:id="rId8"/>
    <p:sldId id="346" r:id="rId9"/>
    <p:sldId id="348" r:id="rId10"/>
    <p:sldId id="347" r:id="rId11"/>
    <p:sldId id="349" r:id="rId12"/>
    <p:sldId id="350" r:id="rId13"/>
    <p:sldId id="352" r:id="rId14"/>
    <p:sldId id="310" r:id="rId15"/>
    <p:sldId id="331" r:id="rId16"/>
    <p:sldId id="333" r:id="rId17"/>
    <p:sldId id="334" r:id="rId18"/>
    <p:sldId id="337" r:id="rId19"/>
    <p:sldId id="353" r:id="rId20"/>
    <p:sldId id="354" r:id="rId21"/>
    <p:sldId id="355" r:id="rId22"/>
    <p:sldId id="357" r:id="rId23"/>
    <p:sldId id="335" r:id="rId24"/>
    <p:sldId id="336" r:id="rId25"/>
    <p:sldId id="338" r:id="rId26"/>
    <p:sldId id="358" r:id="rId27"/>
  </p:sldIdLst>
  <p:sldSz cx="9144000" cy="6858000" type="overhead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/>
    <p:restoredTop sz="94695"/>
  </p:normalViewPr>
  <p:slideViewPr>
    <p:cSldViewPr snapToGrid="0" snapToObjects="1">
      <p:cViewPr varScale="1">
        <p:scale>
          <a:sx n="68" d="100"/>
          <a:sy n="68" d="100"/>
        </p:scale>
        <p:origin x="144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1C530E-BB2A-E14D-806A-A4CA905FF3E8}" type="datetimeFigureOut">
              <a:rPr lang="es-ES_tradnl" smtClean="0"/>
              <a:t>13/01/2024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550A1A-0D9F-964E-87DC-1A6929137E9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19060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7173-A5E4-9742-BA42-BD9FB5A23735}" type="datetimeFigureOut">
              <a:rPr lang="es-ES_tradnl" smtClean="0"/>
              <a:t>13/01/2024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27589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7173-A5E4-9742-BA42-BD9FB5A23735}" type="datetimeFigureOut">
              <a:rPr lang="es-ES_tradnl" smtClean="0"/>
              <a:t>13/01/2024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95345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6"/>
            <a:ext cx="5800725" cy="5811839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7173-A5E4-9742-BA42-BD9FB5A23735}" type="datetimeFigureOut">
              <a:rPr lang="es-ES_tradnl" smtClean="0"/>
              <a:t>13/01/2024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24357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7173-A5E4-9742-BA42-BD9FB5A23735}" type="datetimeFigureOut">
              <a:rPr lang="es-ES_tradnl" smtClean="0"/>
              <a:t>13/01/2024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34306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7173-A5E4-9742-BA42-BD9FB5A23735}" type="datetimeFigureOut">
              <a:rPr lang="es-ES_tradnl" smtClean="0"/>
              <a:t>13/01/2024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9370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 t="13000" r="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7173-A5E4-9742-BA42-BD9FB5A23735}" type="datetimeFigureOut">
              <a:rPr lang="es-ES_tradnl" smtClean="0"/>
              <a:t>13/01/2024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58470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7173-A5E4-9742-BA42-BD9FB5A23735}" type="datetimeFigureOut">
              <a:rPr lang="es-ES_tradnl" smtClean="0"/>
              <a:t>13/01/2024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38151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7173-A5E4-9742-BA42-BD9FB5A23735}" type="datetimeFigureOut">
              <a:rPr lang="es-ES_tradnl" smtClean="0"/>
              <a:t>13/01/2024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854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7173-A5E4-9742-BA42-BD9FB5A23735}" type="datetimeFigureOut">
              <a:rPr lang="es-ES_tradnl" smtClean="0"/>
              <a:t>13/01/2024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7166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7173-A5E4-9742-BA42-BD9FB5A23735}" type="datetimeFigureOut">
              <a:rPr lang="es-ES_tradnl" smtClean="0"/>
              <a:t>13/01/2024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805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blipFill dpi="0" rotWithShape="1">
          <a:blip r:embed="rId2">
            <a:lum/>
          </a:blip>
          <a:srcRect/>
          <a:stretch>
            <a:fillRect l="42000" t="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7173-A5E4-9742-BA42-BD9FB5A23735}" type="datetimeFigureOut">
              <a:rPr lang="es-ES_tradnl" smtClean="0"/>
              <a:t>13/01/2024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7023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37173-A5E4-9742-BA42-BD9FB5A23735}" type="datetimeFigureOut">
              <a:rPr lang="es-ES_tradnl" smtClean="0"/>
              <a:t>13/01/2024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03597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5422" y="3050474"/>
            <a:ext cx="8519494" cy="757052"/>
          </a:xfrm>
        </p:spPr>
        <p:txBody>
          <a:bodyPr anchor="t" anchorCtr="0">
            <a:noAutofit/>
          </a:bodyPr>
          <a:lstStyle/>
          <a:p>
            <a:pPr algn="ctr"/>
            <a:r>
              <a:rPr lang="es-ES" b="1" dirty="0"/>
              <a:t>TEMA 3. EL ESPACIO GEOGRÁFICO Y SU TRATAMIENTO</a:t>
            </a:r>
            <a:endParaRPr lang="es-ES_tradnl" b="1" dirty="0"/>
          </a:p>
        </p:txBody>
      </p:sp>
      <p:pic>
        <p:nvPicPr>
          <p:cNvPr id="6" name="Marcador de imagen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501" y="369164"/>
            <a:ext cx="2402253" cy="1773715"/>
          </a:xfr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77344" y="5064049"/>
            <a:ext cx="7807577" cy="900971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es-ES_tradnl" alt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Titulación: </a:t>
            </a:r>
            <a:r>
              <a:rPr lang="es-ES_tradnl" alt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Grado en Educación Primaria</a:t>
            </a:r>
            <a:endParaRPr lang="es-ES_tradnl" alt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s-ES_tradnl" alt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Profesor: </a:t>
            </a:r>
            <a:r>
              <a:rPr lang="es-ES_tradnl" alt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Ildefonso Ruiz López</a:t>
            </a:r>
          </a:p>
          <a:p>
            <a:pPr algn="r"/>
            <a:r>
              <a:rPr lang="es-ES_tradnl" alt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Curso</a:t>
            </a:r>
            <a:r>
              <a:rPr lang="es-ES_tradnl" altLang="es-ES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ES_tradnl" altLang="es-ES" b="1">
                <a:latin typeface="Times New Roman" panose="02020603050405020304" pitchFamily="18" charset="0"/>
                <a:cs typeface="Times New Roman" panose="02020603050405020304" pitchFamily="18" charset="0"/>
              </a:rPr>
              <a:t>2024/2025</a:t>
            </a:r>
            <a:endParaRPr lang="es-ES" altLang="es-E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ES_tradnl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087" y="6177940"/>
            <a:ext cx="890016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0784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210B43-9863-48F9-9DDB-A2813C9DC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grpSp>
        <p:nvGrpSpPr>
          <p:cNvPr id="3" name="Group 11">
            <a:extLst>
              <a:ext uri="{FF2B5EF4-FFF2-40B4-BE49-F238E27FC236}">
                <a16:creationId xmlns:a16="http://schemas.microsoft.com/office/drawing/2014/main" id="{740E9AEA-3A73-44D7-8402-9CEF53408938}"/>
              </a:ext>
            </a:extLst>
          </p:cNvPr>
          <p:cNvGrpSpPr>
            <a:grpSpLocks/>
          </p:cNvGrpSpPr>
          <p:nvPr/>
        </p:nvGrpSpPr>
        <p:grpSpPr bwMode="auto">
          <a:xfrm>
            <a:off x="319625" y="561763"/>
            <a:ext cx="8229600" cy="5770563"/>
            <a:chOff x="192" y="384"/>
            <a:chExt cx="5184" cy="3635"/>
          </a:xfrm>
        </p:grpSpPr>
        <p:sp>
          <p:nvSpPr>
            <p:cNvPr id="5" name="Text Box 2">
              <a:extLst>
                <a:ext uri="{FF2B5EF4-FFF2-40B4-BE49-F238E27FC236}">
                  <a16:creationId xmlns:a16="http://schemas.microsoft.com/office/drawing/2014/main" id="{59B5C962-EFA8-46CA-B659-07D0842D38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" y="384"/>
              <a:ext cx="5184" cy="36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altLang="es-ES" b="1" dirty="0"/>
                <a:t>CUANTITATIVISMO</a:t>
              </a:r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Métodos y técnicas matemáticas/estadísticas</a:t>
              </a:r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					</a:t>
              </a:r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					</a:t>
              </a:r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					Antes</a:t>
              </a:r>
            </a:p>
            <a:p>
              <a:pPr>
                <a:spcBef>
                  <a:spcPct val="50000"/>
                </a:spcBef>
              </a:pPr>
              <a:endParaRPr lang="es-ES" altLang="es-ES" dirty="0"/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Formulación de teorías científicas</a:t>
              </a:r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					</a:t>
              </a:r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					Ahora</a:t>
              </a:r>
            </a:p>
            <a:p>
              <a:pPr>
                <a:spcBef>
                  <a:spcPct val="50000"/>
                </a:spcBef>
              </a:pPr>
              <a:endParaRPr lang="es-ES" altLang="es-ES" dirty="0"/>
            </a:p>
            <a:p>
              <a:pPr>
                <a:spcBef>
                  <a:spcPct val="50000"/>
                </a:spcBef>
              </a:pPr>
              <a:endParaRPr lang="es-ES" altLang="es-ES" dirty="0"/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Leyes causales explicativas</a:t>
              </a:r>
            </a:p>
            <a:p>
              <a:pPr>
                <a:spcBef>
                  <a:spcPct val="50000"/>
                </a:spcBef>
              </a:pPr>
              <a:endParaRPr lang="es-ES" altLang="es-ES" dirty="0"/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Autores: A. </a:t>
              </a:r>
              <a:r>
                <a:rPr lang="es-ES" altLang="es-ES" dirty="0" err="1"/>
                <a:t>Strahler</a:t>
              </a:r>
              <a:r>
                <a:rPr lang="es-ES" altLang="es-ES" dirty="0"/>
                <a:t>, </a:t>
              </a:r>
              <a:r>
                <a:rPr lang="es-ES" altLang="es-ES" dirty="0" err="1"/>
                <a:t>Schaeffer</a:t>
              </a:r>
              <a:r>
                <a:rPr lang="es-ES" altLang="es-ES" dirty="0"/>
                <a:t>,  ...</a:t>
              </a:r>
            </a:p>
          </p:txBody>
        </p:sp>
        <p:sp>
          <p:nvSpPr>
            <p:cNvPr id="6" name="Text Box 4">
              <a:extLst>
                <a:ext uri="{FF2B5EF4-FFF2-40B4-BE49-F238E27FC236}">
                  <a16:creationId xmlns:a16="http://schemas.microsoft.com/office/drawing/2014/main" id="{40207B7C-CF94-4964-B626-AD38638AB3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" y="1296"/>
              <a:ext cx="1440" cy="6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altLang="es-ES" dirty="0"/>
                <a:t>1º descripción</a:t>
              </a:r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2º interpretación</a:t>
              </a:r>
            </a:p>
          </p:txBody>
        </p:sp>
        <p:sp>
          <p:nvSpPr>
            <p:cNvPr id="7" name="Text Box 5">
              <a:extLst>
                <a:ext uri="{FF2B5EF4-FFF2-40B4-BE49-F238E27FC236}">
                  <a16:creationId xmlns:a16="http://schemas.microsoft.com/office/drawing/2014/main" id="{ACF54A74-970C-4981-8371-09C198F203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" y="2112"/>
              <a:ext cx="1440" cy="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altLang="es-ES"/>
                <a:t>1º hipótesis</a:t>
              </a:r>
            </a:p>
            <a:p>
              <a:pPr>
                <a:spcBef>
                  <a:spcPct val="50000"/>
                </a:spcBef>
              </a:pPr>
              <a:r>
                <a:rPr lang="es-ES" altLang="es-ES"/>
                <a:t>2º análisis</a:t>
              </a:r>
            </a:p>
            <a:p>
              <a:pPr>
                <a:spcBef>
                  <a:spcPct val="50000"/>
                </a:spcBef>
              </a:pPr>
              <a:r>
                <a:rPr lang="es-ES" altLang="es-ES"/>
                <a:t>3º comprobación</a:t>
              </a:r>
            </a:p>
          </p:txBody>
        </p:sp>
        <p:sp>
          <p:nvSpPr>
            <p:cNvPr id="8" name="AutoShape 7">
              <a:extLst>
                <a:ext uri="{FF2B5EF4-FFF2-40B4-BE49-F238E27FC236}">
                  <a16:creationId xmlns:a16="http://schemas.microsoft.com/office/drawing/2014/main" id="{D7F2D851-9E87-4FA5-A616-1B4801E79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" y="1320"/>
              <a:ext cx="240" cy="1584"/>
            </a:xfrm>
            <a:prstGeom prst="leftBrace">
              <a:avLst>
                <a:gd name="adj1" fmla="val 5500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" name="AutoShape 8">
              <a:extLst>
                <a:ext uri="{FF2B5EF4-FFF2-40B4-BE49-F238E27FC236}">
                  <a16:creationId xmlns:a16="http://schemas.microsoft.com/office/drawing/2014/main" id="{573A2DD1-340C-41D1-B5B2-D82D6F164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8" y="1296"/>
              <a:ext cx="192" cy="624"/>
            </a:xfrm>
            <a:prstGeom prst="leftBrace">
              <a:avLst>
                <a:gd name="adj1" fmla="val 27083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" name="AutoShape 9">
              <a:extLst>
                <a:ext uri="{FF2B5EF4-FFF2-40B4-BE49-F238E27FC236}">
                  <a16:creationId xmlns:a16="http://schemas.microsoft.com/office/drawing/2014/main" id="{C1ED2FF6-6A43-46EB-ABA1-70C4FF343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8" y="2143"/>
              <a:ext cx="192" cy="835"/>
            </a:xfrm>
            <a:prstGeom prst="leftBrace">
              <a:avLst>
                <a:gd name="adj1" fmla="val 4375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" name="Line 10">
              <a:extLst>
                <a:ext uri="{FF2B5EF4-FFF2-40B4-BE49-F238E27FC236}">
                  <a16:creationId xmlns:a16="http://schemas.microsoft.com/office/drawing/2014/main" id="{687E7BF2-686E-4F36-ACF8-AF47CCC91E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5" y="960"/>
              <a:ext cx="0" cy="9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081117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210B43-9863-48F9-9DDB-A2813C9DC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0C3F33BA-29E2-43A9-9F9D-37FAEFBC4F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57200"/>
            <a:ext cx="845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altLang="es-ES"/>
          </a:p>
        </p:txBody>
      </p:sp>
      <p:grpSp>
        <p:nvGrpSpPr>
          <p:cNvPr id="5" name="Group 9">
            <a:extLst>
              <a:ext uri="{FF2B5EF4-FFF2-40B4-BE49-F238E27FC236}">
                <a16:creationId xmlns:a16="http://schemas.microsoft.com/office/drawing/2014/main" id="{60E4CA8D-9CD9-4E99-B66E-D472A8AB7BEE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1235868"/>
            <a:ext cx="8512175" cy="4108450"/>
            <a:chOff x="288" y="288"/>
            <a:chExt cx="5362" cy="2588"/>
          </a:xfrm>
        </p:grpSpPr>
        <p:sp>
          <p:nvSpPr>
            <p:cNvPr id="6" name="Rectangle 3">
              <a:extLst>
                <a:ext uri="{FF2B5EF4-FFF2-40B4-BE49-F238E27FC236}">
                  <a16:creationId xmlns:a16="http://schemas.microsoft.com/office/drawing/2014/main" id="{782C5643-92F7-481B-BDB8-3C6A3DCADE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" y="288"/>
              <a:ext cx="5232" cy="25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s-ES" altLang="es-ES" dirty="0"/>
            </a:p>
            <a:p>
              <a:pPr>
                <a:spcBef>
                  <a:spcPct val="50000"/>
                </a:spcBef>
              </a:pPr>
              <a:r>
                <a:rPr lang="es-ES" altLang="es-ES" b="1" dirty="0"/>
                <a:t>RADICALISMO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" altLang="es-ES" dirty="0"/>
                <a:t>	Crítica ante métodos cuantitativos			Influencias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" altLang="es-ES" dirty="0"/>
                <a:t>	Investigación del espacio</a:t>
              </a:r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		-Indicadores ambientales</a:t>
              </a:r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		-Desequilibrios socioeconómicos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" altLang="es-ES" dirty="0"/>
                <a:t>	Métodos aplicados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" altLang="es-ES" dirty="0"/>
                <a:t>	Autores: P. </a:t>
              </a:r>
              <a:r>
                <a:rPr lang="es-ES" altLang="es-ES" dirty="0" err="1"/>
                <a:t>Kropotkin</a:t>
              </a:r>
              <a:r>
                <a:rPr lang="es-ES" altLang="es-ES" dirty="0"/>
                <a:t>, E. Reclus, Harvey, Habermas, Taylor, M. Santos, ...</a:t>
              </a:r>
            </a:p>
            <a:p>
              <a:pPr>
                <a:spcBef>
                  <a:spcPct val="50000"/>
                </a:spcBef>
              </a:pPr>
              <a:endParaRPr lang="es-ES" altLang="es-ES" dirty="0"/>
            </a:p>
            <a:p>
              <a:pPr>
                <a:spcBef>
                  <a:spcPct val="50000"/>
                </a:spcBef>
              </a:pPr>
              <a:endParaRPr lang="es-ES" altLang="es-ES" dirty="0"/>
            </a:p>
          </p:txBody>
        </p:sp>
        <p:sp>
          <p:nvSpPr>
            <p:cNvPr id="7" name="Line 4">
              <a:extLst>
                <a:ext uri="{FF2B5EF4-FFF2-40B4-BE49-F238E27FC236}">
                  <a16:creationId xmlns:a16="http://schemas.microsoft.com/office/drawing/2014/main" id="{A1675C6A-A0C8-47AC-A0FA-36F6E9CB32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6" y="929"/>
              <a:ext cx="12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8" name="Text Box 5">
              <a:extLst>
                <a:ext uri="{FF2B5EF4-FFF2-40B4-BE49-F238E27FC236}">
                  <a16:creationId xmlns:a16="http://schemas.microsoft.com/office/drawing/2014/main" id="{880F8721-467C-490B-ACE7-E1D584143E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" y="353"/>
              <a:ext cx="1728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altLang="es-ES"/>
                <a:t>Pensamiento liberal</a:t>
              </a:r>
            </a:p>
          </p:txBody>
        </p:sp>
        <p:sp>
          <p:nvSpPr>
            <p:cNvPr id="9" name="Text Box 6">
              <a:extLst>
                <a:ext uri="{FF2B5EF4-FFF2-40B4-BE49-F238E27FC236}">
                  <a16:creationId xmlns:a16="http://schemas.microsoft.com/office/drawing/2014/main" id="{FA57690F-4B12-4081-B889-FC349956E4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6" y="1368"/>
              <a:ext cx="1824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altLang="es-ES"/>
                <a:t>Pensamiento marxista</a:t>
              </a:r>
            </a:p>
          </p:txBody>
        </p:sp>
        <p:sp>
          <p:nvSpPr>
            <p:cNvPr id="10" name="Line 7">
              <a:extLst>
                <a:ext uri="{FF2B5EF4-FFF2-40B4-BE49-F238E27FC236}">
                  <a16:creationId xmlns:a16="http://schemas.microsoft.com/office/drawing/2014/main" id="{231FC4D8-2CB7-4809-91D7-1E1A0635D97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35" y="647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1" name="Line 8">
              <a:extLst>
                <a:ext uri="{FF2B5EF4-FFF2-40B4-BE49-F238E27FC236}">
                  <a16:creationId xmlns:a16="http://schemas.microsoft.com/office/drawing/2014/main" id="{61F1E592-DDD5-49CF-AAC9-7CDB845479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32" y="1008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334874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210B43-9863-48F9-9DDB-A2813C9DC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grpSp>
        <p:nvGrpSpPr>
          <p:cNvPr id="3" name="Group 9">
            <a:extLst>
              <a:ext uri="{FF2B5EF4-FFF2-40B4-BE49-F238E27FC236}">
                <a16:creationId xmlns:a16="http://schemas.microsoft.com/office/drawing/2014/main" id="{74221452-D89C-4F55-B9F9-738678F223B7}"/>
              </a:ext>
            </a:extLst>
          </p:cNvPr>
          <p:cNvGrpSpPr>
            <a:grpSpLocks/>
          </p:cNvGrpSpPr>
          <p:nvPr/>
        </p:nvGrpSpPr>
        <p:grpSpPr bwMode="auto">
          <a:xfrm>
            <a:off x="381000" y="448994"/>
            <a:ext cx="8382000" cy="2446338"/>
            <a:chOff x="192" y="336"/>
            <a:chExt cx="5280" cy="1541"/>
          </a:xfrm>
        </p:grpSpPr>
        <p:grpSp>
          <p:nvGrpSpPr>
            <p:cNvPr id="5" name="Group 2">
              <a:extLst>
                <a:ext uri="{FF2B5EF4-FFF2-40B4-BE49-F238E27FC236}">
                  <a16:creationId xmlns:a16="http://schemas.microsoft.com/office/drawing/2014/main" id="{D35090D8-5410-4453-BE4D-730C397CC8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" y="336"/>
              <a:ext cx="5280" cy="1541"/>
              <a:chOff x="192" y="336"/>
              <a:chExt cx="5280" cy="1541"/>
            </a:xfrm>
          </p:grpSpPr>
          <p:sp>
            <p:nvSpPr>
              <p:cNvPr id="9" name="Text Box 3">
                <a:extLst>
                  <a:ext uri="{FF2B5EF4-FFF2-40B4-BE49-F238E27FC236}">
                    <a16:creationId xmlns:a16="http://schemas.microsoft.com/office/drawing/2014/main" id="{3D0AE3BF-F680-43F5-AC4F-8350053987D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" y="336"/>
                <a:ext cx="5280" cy="15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altLang="es-ES" b="1" dirty="0"/>
                  <a:t>PERCEPTIVA</a:t>
                </a:r>
              </a:p>
              <a:p>
                <a:pPr>
                  <a:spcBef>
                    <a:spcPct val="50000"/>
                  </a:spcBef>
                  <a:buFontTx/>
                  <a:buChar char="•"/>
                </a:pPr>
                <a:r>
                  <a:rPr lang="es-ES" altLang="es-ES" dirty="0"/>
                  <a:t>Interpretación subjetiva del espacio</a:t>
                </a:r>
              </a:p>
              <a:p>
                <a:pPr>
                  <a:spcBef>
                    <a:spcPct val="50000"/>
                  </a:spcBef>
                  <a:buFontTx/>
                  <a:buChar char="•"/>
                </a:pPr>
                <a:r>
                  <a:rPr lang="es-ES" altLang="es-ES" dirty="0"/>
                  <a:t>	Influencia de la escuela psicológica conductista</a:t>
                </a:r>
              </a:p>
              <a:p>
                <a:pPr>
                  <a:spcBef>
                    <a:spcPct val="50000"/>
                  </a:spcBef>
                  <a:buFontTx/>
                  <a:buChar char="•"/>
                </a:pPr>
                <a:r>
                  <a:rPr lang="es-ES" altLang="es-ES" dirty="0"/>
                  <a:t>	Conceptos: paisaje vivido, imagen percibida, ...</a:t>
                </a:r>
              </a:p>
              <a:p>
                <a:pPr>
                  <a:spcBef>
                    <a:spcPct val="50000"/>
                  </a:spcBef>
                  <a:buFontTx/>
                  <a:buChar char="•"/>
                </a:pPr>
                <a:r>
                  <a:rPr lang="es-ES" altLang="es-ES" dirty="0"/>
                  <a:t>	Método: mapa mental</a:t>
                </a:r>
              </a:p>
              <a:p>
                <a:pPr>
                  <a:spcBef>
                    <a:spcPct val="50000"/>
                  </a:spcBef>
                  <a:buFontTx/>
                  <a:buChar char="•"/>
                </a:pPr>
                <a:r>
                  <a:rPr lang="es-ES" altLang="es-ES" dirty="0"/>
                  <a:t>	Aplicación			Valoración del paisaje</a:t>
                </a:r>
              </a:p>
            </p:txBody>
          </p:sp>
          <p:sp>
            <p:nvSpPr>
              <p:cNvPr id="10" name="Line 4">
                <a:extLst>
                  <a:ext uri="{FF2B5EF4-FFF2-40B4-BE49-F238E27FC236}">
                    <a16:creationId xmlns:a16="http://schemas.microsoft.com/office/drawing/2014/main" id="{DCB5326B-1D79-458C-9157-331412D96C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4" y="1746"/>
                <a:ext cx="12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6" name="Line 6">
              <a:extLst>
                <a:ext uri="{FF2B5EF4-FFF2-40B4-BE49-F238E27FC236}">
                  <a16:creationId xmlns:a16="http://schemas.microsoft.com/office/drawing/2014/main" id="{533564D1-8AD6-43F9-928D-0E1CACEA0C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77" y="721"/>
              <a:ext cx="22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Line 7">
              <a:extLst>
                <a:ext uri="{FF2B5EF4-FFF2-40B4-BE49-F238E27FC236}">
                  <a16:creationId xmlns:a16="http://schemas.microsoft.com/office/drawing/2014/main" id="{E26A41A5-823B-4F07-9C80-3C42B2582D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85" y="721"/>
              <a:ext cx="1" cy="2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8" name="Line 8">
              <a:extLst>
                <a:ext uri="{FF2B5EF4-FFF2-40B4-BE49-F238E27FC236}">
                  <a16:creationId xmlns:a16="http://schemas.microsoft.com/office/drawing/2014/main" id="{24E69837-5772-4848-BD1E-D2B282F115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03" y="992"/>
              <a:ext cx="108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1" name="Group 17">
            <a:extLst>
              <a:ext uri="{FF2B5EF4-FFF2-40B4-BE49-F238E27FC236}">
                <a16:creationId xmlns:a16="http://schemas.microsoft.com/office/drawing/2014/main" id="{13BCF848-624D-456C-B4FC-CB3F7F39DCD2}"/>
              </a:ext>
            </a:extLst>
          </p:cNvPr>
          <p:cNvGrpSpPr>
            <a:grpSpLocks/>
          </p:cNvGrpSpPr>
          <p:nvPr/>
        </p:nvGrpSpPr>
        <p:grpSpPr bwMode="auto">
          <a:xfrm>
            <a:off x="381000" y="3335070"/>
            <a:ext cx="8382000" cy="2816225"/>
            <a:chOff x="94" y="534"/>
            <a:chExt cx="5280" cy="1774"/>
          </a:xfrm>
        </p:grpSpPr>
        <p:sp>
          <p:nvSpPr>
            <p:cNvPr id="12" name="Text Box 9">
              <a:extLst>
                <a:ext uri="{FF2B5EF4-FFF2-40B4-BE49-F238E27FC236}">
                  <a16:creationId xmlns:a16="http://schemas.microsoft.com/office/drawing/2014/main" id="{FBC72666-F0EF-4E56-B60E-D814554936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" y="534"/>
              <a:ext cx="5280" cy="17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287338" indent="-287338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477838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s-ES" altLang="es-ES" sz="1800" b="1" dirty="0">
                  <a:latin typeface="+mj-lt"/>
                </a:rPr>
                <a:t>HUMANISTA</a:t>
              </a:r>
            </a:p>
            <a:p>
              <a:pPr>
                <a:spcBef>
                  <a:spcPct val="50000"/>
                </a:spcBef>
              </a:pPr>
              <a:endParaRPr lang="es-ES" altLang="es-ES" sz="800" dirty="0">
                <a:latin typeface="+mj-lt"/>
              </a:endParaRP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" altLang="es-ES" sz="1800" dirty="0">
                  <a:latin typeface="+mj-lt"/>
                </a:rPr>
                <a:t>Ruptura con el </a:t>
              </a:r>
              <a:r>
                <a:rPr lang="es-ES" altLang="es-ES" sz="1800" dirty="0" err="1">
                  <a:latin typeface="+mj-lt"/>
                </a:rPr>
                <a:t>cuantitativismo</a:t>
              </a:r>
              <a:r>
                <a:rPr lang="es-ES" altLang="es-ES" sz="1800" dirty="0">
                  <a:latin typeface="+mj-lt"/>
                </a:rPr>
                <a:t>			subjetivismo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" altLang="es-ES" sz="1800" dirty="0">
                  <a:latin typeface="+mj-lt"/>
                </a:rPr>
                <a:t>Visión antropocéntrica del espacio</a:t>
              </a:r>
            </a:p>
            <a:p>
              <a:pPr marL="0" indent="0">
                <a:spcBef>
                  <a:spcPct val="50000"/>
                </a:spcBef>
              </a:pPr>
              <a:endParaRPr lang="es-ES" altLang="es-ES" sz="1800" dirty="0">
                <a:latin typeface="+mj-lt"/>
              </a:endParaRP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" altLang="es-ES" sz="1800" dirty="0">
                  <a:latin typeface="+mj-lt"/>
                </a:rPr>
                <a:t>Interacción mutua hombre-medio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endParaRPr lang="es-ES" altLang="es-ES" sz="800" dirty="0">
                <a:latin typeface="+mj-lt"/>
              </a:endParaRP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" altLang="es-ES" sz="1800" dirty="0">
                  <a:latin typeface="+mj-lt"/>
                </a:rPr>
                <a:t>Búsqueda del bienestar/calidad de vida</a:t>
              </a:r>
            </a:p>
          </p:txBody>
        </p:sp>
        <p:sp>
          <p:nvSpPr>
            <p:cNvPr id="13" name="Line 15">
              <a:extLst>
                <a:ext uri="{FF2B5EF4-FFF2-40B4-BE49-F238E27FC236}">
                  <a16:creationId xmlns:a16="http://schemas.microsoft.com/office/drawing/2014/main" id="{D4277CA9-1986-4C9D-836F-BC275DAC04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84" y="1005"/>
              <a:ext cx="1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4" name="Line 16">
              <a:extLst>
                <a:ext uri="{FF2B5EF4-FFF2-40B4-BE49-F238E27FC236}">
                  <a16:creationId xmlns:a16="http://schemas.microsoft.com/office/drawing/2014/main" id="{1C6DA912-6D2F-4B5A-8AD6-F19F0523E1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5" y="1421"/>
              <a:ext cx="0" cy="2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1827947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210B43-9863-48F9-9DDB-A2813C9DC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grpSp>
        <p:nvGrpSpPr>
          <p:cNvPr id="3" name="Group 12">
            <a:extLst>
              <a:ext uri="{FF2B5EF4-FFF2-40B4-BE49-F238E27FC236}">
                <a16:creationId xmlns:a16="http://schemas.microsoft.com/office/drawing/2014/main" id="{5290A39E-FC7E-4FCF-A3ED-C412BA0FE763}"/>
              </a:ext>
            </a:extLst>
          </p:cNvPr>
          <p:cNvGrpSpPr>
            <a:grpSpLocks/>
          </p:cNvGrpSpPr>
          <p:nvPr/>
        </p:nvGrpSpPr>
        <p:grpSpPr bwMode="auto">
          <a:xfrm>
            <a:off x="271463" y="306387"/>
            <a:ext cx="8382000" cy="2862263"/>
            <a:chOff x="171" y="193"/>
            <a:chExt cx="5280" cy="1803"/>
          </a:xfrm>
        </p:grpSpPr>
        <p:sp>
          <p:nvSpPr>
            <p:cNvPr id="5" name="Text Box 5">
              <a:extLst>
                <a:ext uri="{FF2B5EF4-FFF2-40B4-BE49-F238E27FC236}">
                  <a16:creationId xmlns:a16="http://schemas.microsoft.com/office/drawing/2014/main" id="{518EA534-2B5A-4144-99E2-54B4C3801C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" y="193"/>
              <a:ext cx="5280" cy="18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altLang="es-ES" b="1" dirty="0"/>
                <a:t>SOCIAL Y DEL GÉNERO</a:t>
              </a:r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Mixta 			radical/humanista</a:t>
              </a:r>
            </a:p>
            <a:p>
              <a:pPr>
                <a:spcBef>
                  <a:spcPct val="50000"/>
                </a:spcBef>
              </a:pPr>
              <a:endParaRPr lang="es-ES" altLang="es-ES" dirty="0"/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					Problemas sociales</a:t>
              </a:r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Organización espacial en función</a:t>
              </a:r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					Problemas de género</a:t>
              </a:r>
            </a:p>
            <a:p>
              <a:pPr>
                <a:spcBef>
                  <a:spcPct val="50000"/>
                </a:spcBef>
              </a:pPr>
              <a:endParaRPr lang="es-ES" altLang="es-ES" dirty="0"/>
            </a:p>
          </p:txBody>
        </p:sp>
        <p:sp>
          <p:nvSpPr>
            <p:cNvPr id="6" name="Line 10">
              <a:extLst>
                <a:ext uri="{FF2B5EF4-FFF2-40B4-BE49-F238E27FC236}">
                  <a16:creationId xmlns:a16="http://schemas.microsoft.com/office/drawing/2014/main" id="{F78294AA-DF3D-47EF-801A-7CCDDF925E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1" y="588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AutoShape 11">
              <a:extLst>
                <a:ext uri="{FF2B5EF4-FFF2-40B4-BE49-F238E27FC236}">
                  <a16:creationId xmlns:a16="http://schemas.microsoft.com/office/drawing/2014/main" id="{FB5E1177-E4AA-4CA9-B299-EAB076C2D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4" y="953"/>
              <a:ext cx="432" cy="750"/>
            </a:xfrm>
            <a:prstGeom prst="leftBrace">
              <a:avLst>
                <a:gd name="adj1" fmla="val 2037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8" name="Text Box 4">
            <a:extLst>
              <a:ext uri="{FF2B5EF4-FFF2-40B4-BE49-F238E27FC236}">
                <a16:creationId xmlns:a16="http://schemas.microsoft.com/office/drawing/2014/main" id="{2955E21D-2547-45D7-988E-696144D98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" y="3227573"/>
            <a:ext cx="8382000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ES" b="1" dirty="0"/>
              <a:t>PAISAJE INTEGRADO O ECOGEOGRAFÍA</a:t>
            </a:r>
          </a:p>
          <a:p>
            <a:pPr>
              <a:spcBef>
                <a:spcPct val="50000"/>
              </a:spcBef>
            </a:pPr>
            <a:endParaRPr lang="es-ES" altLang="es-ES" b="1" dirty="0"/>
          </a:p>
          <a:p>
            <a:pPr>
              <a:spcBef>
                <a:spcPct val="50000"/>
              </a:spcBef>
            </a:pPr>
            <a:r>
              <a:rPr lang="es-ES" altLang="es-ES" dirty="0"/>
              <a:t>		Inventario </a:t>
            </a:r>
            <a:r>
              <a:rPr lang="es-ES" altLang="es-ES" dirty="0" err="1"/>
              <a:t>ecogeográfico</a:t>
            </a:r>
            <a:endParaRPr lang="es-ES" altLang="es-ES" dirty="0"/>
          </a:p>
          <a:p>
            <a:pPr>
              <a:spcBef>
                <a:spcPct val="50000"/>
              </a:spcBef>
            </a:pPr>
            <a:r>
              <a:rPr lang="es-ES" altLang="es-ES" dirty="0"/>
              <a:t>		</a:t>
            </a:r>
            <a:r>
              <a:rPr lang="es-ES" altLang="es-ES" dirty="0" err="1"/>
              <a:t>Hipótesis</a:t>
            </a:r>
            <a:r>
              <a:rPr lang="es-ES" altLang="es-ES" dirty="0"/>
              <a:t> taxonómica</a:t>
            </a:r>
          </a:p>
          <a:p>
            <a:pPr>
              <a:spcBef>
                <a:spcPct val="50000"/>
              </a:spcBef>
            </a:pPr>
            <a:r>
              <a:rPr lang="es-ES" altLang="es-ES" dirty="0"/>
              <a:t>		Valoración</a:t>
            </a:r>
          </a:p>
          <a:p>
            <a:pPr>
              <a:spcBef>
                <a:spcPct val="50000"/>
              </a:spcBef>
            </a:pPr>
            <a:r>
              <a:rPr lang="es-ES" altLang="es-ES" dirty="0"/>
              <a:t>		Aplicación</a:t>
            </a:r>
          </a:p>
          <a:p>
            <a:pPr>
              <a:spcBef>
                <a:spcPct val="50000"/>
              </a:spcBef>
            </a:pPr>
            <a:r>
              <a:rPr lang="es-ES" altLang="es-ES" dirty="0"/>
              <a:t>					</a:t>
            </a:r>
          </a:p>
          <a:p>
            <a:pPr>
              <a:spcBef>
                <a:spcPct val="50000"/>
              </a:spcBef>
            </a:pPr>
            <a:r>
              <a:rPr lang="es-ES" altLang="es-ES" dirty="0"/>
              <a:t>Problemas ambientales (Protección)</a:t>
            </a:r>
          </a:p>
          <a:p>
            <a:pPr>
              <a:spcBef>
                <a:spcPct val="50000"/>
              </a:spcBef>
            </a:pPr>
            <a:r>
              <a:rPr lang="es-ES" altLang="es-ES" dirty="0"/>
              <a:t>					</a:t>
            </a:r>
          </a:p>
        </p:txBody>
      </p:sp>
      <p:sp>
        <p:nvSpPr>
          <p:cNvPr id="9" name="Text Box 10">
            <a:extLst>
              <a:ext uri="{FF2B5EF4-FFF2-40B4-BE49-F238E27FC236}">
                <a16:creationId xmlns:a16="http://schemas.microsoft.com/office/drawing/2014/main" id="{1CE45511-0B9B-4CD1-9F8C-238B6D13ED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" y="479769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ES" dirty="0"/>
              <a:t>   MÉTODO</a:t>
            </a:r>
          </a:p>
        </p:txBody>
      </p:sp>
      <p:sp>
        <p:nvSpPr>
          <p:cNvPr id="10" name="AutoShape 11">
            <a:extLst>
              <a:ext uri="{FF2B5EF4-FFF2-40B4-BE49-F238E27FC236}">
                <a16:creationId xmlns:a16="http://schemas.microsoft.com/office/drawing/2014/main" id="{090E51C2-3943-498E-B838-5B985F06B748}"/>
              </a:ext>
            </a:extLst>
          </p:cNvPr>
          <p:cNvSpPr>
            <a:spLocks/>
          </p:cNvSpPr>
          <p:nvPr/>
        </p:nvSpPr>
        <p:spPr bwMode="auto">
          <a:xfrm>
            <a:off x="1569720" y="3888052"/>
            <a:ext cx="533400" cy="1819275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0036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210B43-9863-48F9-9DDB-A2813C9DC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sp>
        <p:nvSpPr>
          <p:cNvPr id="3" name="1 CuadroTexto">
            <a:extLst>
              <a:ext uri="{FF2B5EF4-FFF2-40B4-BE49-F238E27FC236}">
                <a16:creationId xmlns:a16="http://schemas.microsoft.com/office/drawing/2014/main" id="{A2D175E6-193A-4282-943F-277D28B3BB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15888"/>
            <a:ext cx="84248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es-ES_tradnl" altLang="es-E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ESTRATEGIAS METODOLÓGICAS PARA ENSEÑAR Y APRENDER CIENCIAS SOCIALES: INTERACCIÓN, COOPERACIÓN Y PARTICIPACIÓN</a:t>
            </a:r>
            <a:endParaRPr lang="es-ES" altLang="es-E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uadroTexto 1">
            <a:extLst>
              <a:ext uri="{FF2B5EF4-FFF2-40B4-BE49-F238E27FC236}">
                <a16:creationId xmlns:a16="http://schemas.microsoft.com/office/drawing/2014/main" id="{01EC115C-52F2-4F42-BE90-011E602D89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557338"/>
            <a:ext cx="8424862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s-ES" altLang="es-ES" sz="2000" dirty="0">
                <a:solidFill>
                  <a:schemeClr val="tx1"/>
                </a:solidFill>
              </a:rPr>
              <a:t>Dar prioridad, en la medida de lo posible, a las </a:t>
            </a:r>
            <a:r>
              <a:rPr lang="es-ES" altLang="es-ES" sz="2000" b="1" i="1" dirty="0">
                <a:solidFill>
                  <a:schemeClr val="tx1"/>
                </a:solidFill>
              </a:rPr>
              <a:t>estrategias</a:t>
            </a:r>
            <a:r>
              <a:rPr lang="es-ES" altLang="es-ES" sz="2000" i="1" dirty="0">
                <a:solidFill>
                  <a:schemeClr val="tx1"/>
                </a:solidFill>
              </a:rPr>
              <a:t> </a:t>
            </a:r>
            <a:r>
              <a:rPr lang="es-ES" altLang="es-ES" sz="2000" dirty="0">
                <a:solidFill>
                  <a:schemeClr val="tx1"/>
                </a:solidFill>
              </a:rPr>
              <a:t>basadas en la </a:t>
            </a:r>
            <a:r>
              <a:rPr lang="es-ES" altLang="es-ES" sz="2000" b="1" i="1" dirty="0">
                <a:solidFill>
                  <a:schemeClr val="tx1"/>
                </a:solidFill>
              </a:rPr>
              <a:t>cooperación</a:t>
            </a:r>
            <a:r>
              <a:rPr lang="es-ES" altLang="es-ES" sz="2000" dirty="0">
                <a:solidFill>
                  <a:schemeClr val="tx1"/>
                </a:solidFill>
              </a:rPr>
              <a:t>, la </a:t>
            </a:r>
            <a:r>
              <a:rPr lang="es-ES" altLang="es-ES" sz="2000" b="1" i="1" dirty="0">
                <a:solidFill>
                  <a:schemeClr val="tx1"/>
                </a:solidFill>
              </a:rPr>
              <a:t>interacción</a:t>
            </a:r>
            <a:r>
              <a:rPr lang="es-ES" altLang="es-ES" sz="2000" i="1" dirty="0">
                <a:solidFill>
                  <a:schemeClr val="tx1"/>
                </a:solidFill>
              </a:rPr>
              <a:t> </a:t>
            </a:r>
            <a:r>
              <a:rPr lang="es-ES" altLang="es-ES" sz="2000" dirty="0">
                <a:solidFill>
                  <a:schemeClr val="tx1"/>
                </a:solidFill>
              </a:rPr>
              <a:t>y la </a:t>
            </a:r>
            <a:r>
              <a:rPr lang="es-ES" altLang="es-ES" sz="2000" b="1" i="1" dirty="0">
                <a:solidFill>
                  <a:schemeClr val="tx1"/>
                </a:solidFill>
              </a:rPr>
              <a:t>participación</a:t>
            </a:r>
            <a:r>
              <a:rPr lang="es-ES" altLang="es-ES" sz="2000" dirty="0">
                <a:solidFill>
                  <a:schemeClr val="tx1"/>
                </a:solidFill>
              </a:rPr>
              <a:t>, incluso en las clases en las que predomina la exposición del docente, porque estas estrategias facilitan la construcción social del conocimiento.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ES" altLang="es-ES" sz="800" dirty="0">
              <a:solidFill>
                <a:schemeClr val="tx1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s-ES" altLang="es-ES" sz="2000" b="1" dirty="0">
                <a:solidFill>
                  <a:schemeClr val="tx1"/>
                </a:solidFill>
              </a:rPr>
              <a:t>Renovar los métodos </a:t>
            </a:r>
            <a:r>
              <a:rPr lang="es-ES" altLang="es-ES" sz="2000" dirty="0">
                <a:solidFill>
                  <a:schemeClr val="tx1"/>
                </a:solidFill>
              </a:rPr>
              <a:t>para conseguir que las nuevas generaciones encuentren en los contenidos de Geografía un marco para aprender a razonar, preguntar y criticar, y para ello trabajar con casos, problemas, simulaciones, etc.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ES" altLang="es-ES" sz="800" dirty="0">
              <a:solidFill>
                <a:schemeClr val="tx1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s-ES" altLang="es-ES" sz="2000" dirty="0">
                <a:solidFill>
                  <a:schemeClr val="tx1"/>
                </a:solidFill>
              </a:rPr>
              <a:t>Presentar la Geografía como una </a:t>
            </a:r>
            <a:r>
              <a:rPr lang="es-ES" altLang="es-ES" sz="2000" b="1" dirty="0">
                <a:solidFill>
                  <a:schemeClr val="tx1"/>
                </a:solidFill>
              </a:rPr>
              <a:t>construcción en constante renovación</a:t>
            </a:r>
            <a:r>
              <a:rPr lang="es-ES" altLang="es-ES" sz="2000" dirty="0">
                <a:solidFill>
                  <a:schemeClr val="tx1"/>
                </a:solidFill>
              </a:rPr>
              <a:t>, ya que su propia evolución, la formulación de nuevos interrogantes o el planteamiento de nuevas cuestiones incorporan otros enfoques y la aparición de otros temas e interpretaciones.</a:t>
            </a:r>
          </a:p>
        </p:txBody>
      </p:sp>
    </p:spTree>
    <p:extLst>
      <p:ext uri="{BB962C8B-B14F-4D97-AF65-F5344CB8AC3E}">
        <p14:creationId xmlns:p14="http://schemas.microsoft.com/office/powerpoint/2010/main" val="13212828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210B43-9863-48F9-9DDB-A2813C9DC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3B38F7FB-CC25-4A36-801B-3EAC92B944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8" y="692150"/>
            <a:ext cx="7993062" cy="495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s-ES" altLang="es-ES" sz="2000" dirty="0">
                <a:solidFill>
                  <a:schemeClr val="tx1"/>
                </a:solidFill>
              </a:rPr>
              <a:t>Desarrollar </a:t>
            </a:r>
            <a:r>
              <a:rPr lang="es-ES" altLang="es-ES" sz="2000" b="1" dirty="0">
                <a:solidFill>
                  <a:schemeClr val="tx1"/>
                </a:solidFill>
              </a:rPr>
              <a:t>capacidades</a:t>
            </a:r>
            <a:r>
              <a:rPr lang="es-ES" altLang="es-ES" sz="2000" dirty="0">
                <a:solidFill>
                  <a:schemeClr val="tx1"/>
                </a:solidFill>
              </a:rPr>
              <a:t> propias del </a:t>
            </a:r>
            <a:r>
              <a:rPr lang="es-ES" altLang="es-ES" sz="2000" b="1" dirty="0">
                <a:solidFill>
                  <a:schemeClr val="tx1"/>
                </a:solidFill>
              </a:rPr>
              <a:t>pensamiento social </a:t>
            </a:r>
            <a:r>
              <a:rPr lang="es-ES" altLang="es-ES" sz="2000" dirty="0">
                <a:solidFill>
                  <a:schemeClr val="tx1"/>
                </a:solidFill>
              </a:rPr>
              <a:t>(interpretar, clasificar, comparar, formular </a:t>
            </a:r>
            <a:r>
              <a:rPr lang="es-ES" altLang="es-ES" sz="2000" dirty="0" err="1">
                <a:solidFill>
                  <a:schemeClr val="tx1"/>
                </a:solidFill>
              </a:rPr>
              <a:t>hipótesis</a:t>
            </a:r>
            <a:r>
              <a:rPr lang="es-ES" altLang="es-ES" sz="2000" dirty="0">
                <a:solidFill>
                  <a:schemeClr val="tx1"/>
                </a:solidFill>
              </a:rPr>
              <a:t>, sintetizar, predecir, evaluar) y del </a:t>
            </a:r>
            <a:r>
              <a:rPr lang="es-ES" altLang="es-ES" sz="2000" b="1" dirty="0">
                <a:solidFill>
                  <a:schemeClr val="tx1"/>
                </a:solidFill>
              </a:rPr>
              <a:t>pensamiento crítico </a:t>
            </a:r>
            <a:r>
              <a:rPr lang="es-ES" altLang="es-ES" sz="2000" dirty="0">
                <a:solidFill>
                  <a:schemeClr val="tx1"/>
                </a:solidFill>
              </a:rPr>
              <a:t>(valorar ideas y puntos de vista, comprender para actuar, tomar decisiones, producir ideas alternativas y resolver problemas). También desarrollar </a:t>
            </a:r>
            <a:r>
              <a:rPr lang="es-ES" altLang="es-ES" sz="2000" b="1" dirty="0">
                <a:solidFill>
                  <a:schemeClr val="tx1"/>
                </a:solidFill>
              </a:rPr>
              <a:t>habilidades sociales y de comunicación</a:t>
            </a:r>
            <a:r>
              <a:rPr lang="es-ES" altLang="es-ES" sz="2000" dirty="0">
                <a:solidFill>
                  <a:schemeClr val="tx1"/>
                </a:solidFill>
              </a:rPr>
              <a:t>, recuperando la idea de unas Ciencias Sociales que ayuden al alumnado a comprender, a situarse y a actuar.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ES" altLang="es-ES" sz="800" dirty="0">
              <a:solidFill>
                <a:schemeClr val="tx1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s-ES" altLang="es-ES" sz="2000" dirty="0">
                <a:solidFill>
                  <a:schemeClr val="tx1"/>
                </a:solidFill>
              </a:rPr>
              <a:t>Considerar el </a:t>
            </a:r>
            <a:r>
              <a:rPr lang="es-ES" altLang="es-ES" sz="2000" b="1" dirty="0">
                <a:solidFill>
                  <a:schemeClr val="tx1"/>
                </a:solidFill>
              </a:rPr>
              <a:t>grado de complejidad </a:t>
            </a:r>
            <a:r>
              <a:rPr lang="es-ES" altLang="es-ES" sz="2000" dirty="0">
                <a:solidFill>
                  <a:schemeClr val="tx1"/>
                </a:solidFill>
              </a:rPr>
              <a:t>de la tarea que se propone, es decir, su grado de dificultad debido al número de elementos que intervienen.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ES" altLang="es-ES" sz="800" dirty="0">
              <a:solidFill>
                <a:schemeClr val="tx1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s-ES" altLang="es-ES" sz="2000" dirty="0">
                <a:solidFill>
                  <a:schemeClr val="tx1"/>
                </a:solidFill>
              </a:rPr>
              <a:t>También cuenta el coste o </a:t>
            </a:r>
            <a:r>
              <a:rPr lang="es-ES" altLang="es-ES" sz="2000" b="1" dirty="0">
                <a:solidFill>
                  <a:schemeClr val="tx1"/>
                </a:solidFill>
              </a:rPr>
              <a:t>tiempo de preparación </a:t>
            </a:r>
            <a:r>
              <a:rPr lang="es-ES" altLang="es-ES" sz="2000" dirty="0">
                <a:solidFill>
                  <a:schemeClr val="tx1"/>
                </a:solidFill>
              </a:rPr>
              <a:t>y la mayor o menor dificultad de gestión en el aula (tiempo, espacio, formas de agrupamiento de los participantes y la aplicabilidad a grupos más o menos numerosos).</a:t>
            </a:r>
          </a:p>
        </p:txBody>
      </p:sp>
    </p:spTree>
    <p:extLst>
      <p:ext uri="{BB962C8B-B14F-4D97-AF65-F5344CB8AC3E}">
        <p14:creationId xmlns:p14="http://schemas.microsoft.com/office/powerpoint/2010/main" val="913447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210B43-9863-48F9-9DDB-A2813C9DC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409809"/>
            <a:ext cx="890016" cy="310896"/>
          </a:xfrm>
          <a:prstGeom prst="rect">
            <a:avLst/>
          </a:prstGeom>
        </p:spPr>
      </p:pic>
      <p:sp>
        <p:nvSpPr>
          <p:cNvPr id="3" name="1 CuadroTexto">
            <a:extLst>
              <a:ext uri="{FF2B5EF4-FFF2-40B4-BE49-F238E27FC236}">
                <a16:creationId xmlns:a16="http://schemas.microsoft.com/office/drawing/2014/main" id="{B21315DC-19C4-4CE9-8452-BCB758625D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33338"/>
            <a:ext cx="82089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es-ES_tradnl" altLang="es-E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MÉTODOS Y ESTRATEGIAS PARA LA ENSEÑANZA DE LA GEOGRAFÍA</a:t>
            </a:r>
            <a:endParaRPr lang="es-ES" altLang="es-E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3">
            <a:extLst>
              <a:ext uri="{FF2B5EF4-FFF2-40B4-BE49-F238E27FC236}">
                <a16:creationId xmlns:a16="http://schemas.microsoft.com/office/drawing/2014/main" id="{E193A4F4-F753-4A8D-B52C-A88C9DE51D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388" y="932353"/>
            <a:ext cx="1728787" cy="906462"/>
          </a:xfrm>
          <a:prstGeom prst="rect">
            <a:avLst/>
          </a:prstGeom>
          <a:solidFill>
            <a:srgbClr val="FFFFFF"/>
          </a:solidFill>
          <a:ln w="25400" algn="ctr">
            <a:solidFill>
              <a:srgbClr val="0F7EC5"/>
            </a:solidFill>
            <a:bevel/>
            <a:headEnd/>
            <a:tailEnd/>
          </a:ln>
        </p:spPr>
        <p:txBody>
          <a:bodyPr lIns="45720" rIns="45720" anchor="ctr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es-ES" altLang="es-ES"/>
          </a:p>
        </p:txBody>
      </p:sp>
      <p:sp>
        <p:nvSpPr>
          <p:cNvPr id="6" name="CuadroTexto 4">
            <a:extLst>
              <a:ext uri="{FF2B5EF4-FFF2-40B4-BE49-F238E27FC236}">
                <a16:creationId xmlns:a16="http://schemas.microsoft.com/office/drawing/2014/main" id="{807B3654-E45F-4BFC-8C68-72EE1C7A7B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388" y="1037128"/>
            <a:ext cx="17287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s-ES" altLang="es-ES" dirty="0">
                <a:solidFill>
                  <a:schemeClr val="tx1"/>
                </a:solidFill>
              </a:rPr>
              <a:t>MÉTODO EXPOSITIVO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AD4E3422-5840-409C-89EB-0449766908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906953"/>
            <a:ext cx="5905500" cy="906462"/>
          </a:xfrm>
          <a:prstGeom prst="rect">
            <a:avLst/>
          </a:prstGeom>
          <a:solidFill>
            <a:srgbClr val="FFFFFF"/>
          </a:solidFill>
          <a:ln w="25400" algn="ctr">
            <a:solidFill>
              <a:srgbClr val="0F7EC5"/>
            </a:solidFill>
            <a:bevel/>
            <a:headEnd/>
            <a:tailEnd/>
          </a:ln>
        </p:spPr>
        <p:txBody>
          <a:bodyPr lIns="45720" rIns="45720" anchor="ctr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es-ES" altLang="es-ES"/>
          </a:p>
        </p:txBody>
      </p:sp>
      <p:sp>
        <p:nvSpPr>
          <p:cNvPr id="8" name="CuadroTexto 5">
            <a:extLst>
              <a:ext uri="{FF2B5EF4-FFF2-40B4-BE49-F238E27FC236}">
                <a16:creationId xmlns:a16="http://schemas.microsoft.com/office/drawing/2014/main" id="{1C36DF1C-71E7-4EE8-9D36-BC82A80D49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138" y="1003790"/>
            <a:ext cx="47513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s-ES" altLang="es-ES" dirty="0">
                <a:solidFill>
                  <a:schemeClr val="tx1"/>
                </a:solidFill>
              </a:rPr>
              <a:t>“Clases magistrales”</a:t>
            </a:r>
          </a:p>
          <a:p>
            <a:r>
              <a:rPr lang="es-ES" altLang="es-ES" dirty="0">
                <a:solidFill>
                  <a:schemeClr val="tx1"/>
                </a:solidFill>
              </a:rPr>
              <a:t>Ventajas e inconvenientes</a:t>
            </a:r>
            <a:r>
              <a:rPr lang="es-ES" altLang="es-ES" dirty="0"/>
              <a:t>.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59062C8C-D91F-4C35-8DFA-A0C47A866C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388" y="2951653"/>
            <a:ext cx="1728787" cy="908050"/>
          </a:xfrm>
          <a:prstGeom prst="rect">
            <a:avLst/>
          </a:prstGeom>
          <a:solidFill>
            <a:srgbClr val="FFFFFF"/>
          </a:solidFill>
          <a:ln w="25400" algn="ctr">
            <a:solidFill>
              <a:srgbClr val="0F7EC5"/>
            </a:solidFill>
            <a:bevel/>
            <a:headEnd/>
            <a:tailEnd/>
          </a:ln>
        </p:spPr>
        <p:txBody>
          <a:bodyPr lIns="45720" rIns="45720" anchor="ctr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es-ES" alt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1CE3670D-1927-4B6D-8102-895FCCE137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1915015"/>
            <a:ext cx="5903913" cy="3394075"/>
          </a:xfrm>
          <a:prstGeom prst="rect">
            <a:avLst/>
          </a:prstGeom>
          <a:solidFill>
            <a:srgbClr val="FFFFFF"/>
          </a:solidFill>
          <a:ln w="25400" algn="ctr">
            <a:solidFill>
              <a:srgbClr val="0F7EC5"/>
            </a:solidFill>
            <a:bevel/>
            <a:headEnd/>
            <a:tailEnd/>
          </a:ln>
        </p:spPr>
        <p:txBody>
          <a:bodyPr lIns="45720" rIns="45720" anchor="ctr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es-ES" altLang="es-ES"/>
          </a:p>
        </p:txBody>
      </p:sp>
      <p:sp>
        <p:nvSpPr>
          <p:cNvPr id="11" name="CuadroTexto 7">
            <a:extLst>
              <a:ext uri="{FF2B5EF4-FFF2-40B4-BE49-F238E27FC236}">
                <a16:creationId xmlns:a16="http://schemas.microsoft.com/office/drawing/2014/main" id="{487A2162-F414-4714-A145-7D1260F3E2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3675" y="1915015"/>
            <a:ext cx="5905500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just">
              <a:buFontTx/>
              <a:buChar char="-"/>
            </a:pPr>
            <a:r>
              <a:rPr lang="es-ES" altLang="es-ES" sz="1700" b="1" dirty="0">
                <a:solidFill>
                  <a:schemeClr val="tx1"/>
                </a:solidFill>
              </a:rPr>
              <a:t>Método del caso </a:t>
            </a:r>
            <a:r>
              <a:rPr lang="es-ES" altLang="es-ES" sz="1700" dirty="0">
                <a:solidFill>
                  <a:schemeClr val="tx1"/>
                </a:solidFill>
              </a:rPr>
              <a:t>(fomenta la capacidad de análisis, argumentación y toma de decisiones).</a:t>
            </a:r>
          </a:p>
          <a:p>
            <a:pPr algn="just">
              <a:buFontTx/>
              <a:buChar char="-"/>
            </a:pPr>
            <a:r>
              <a:rPr lang="es-ES" altLang="es-ES" sz="1700" b="1" dirty="0">
                <a:solidFill>
                  <a:schemeClr val="tx1"/>
                </a:solidFill>
              </a:rPr>
              <a:t>Aprendizaje basado en problemas </a:t>
            </a:r>
            <a:r>
              <a:rPr lang="es-ES" altLang="es-ES" sz="1700" dirty="0">
                <a:solidFill>
                  <a:schemeClr val="tx1"/>
                </a:solidFill>
              </a:rPr>
              <a:t>(permite la identificación de un problema, su análisis, discusión y planteamiento de solución).</a:t>
            </a:r>
          </a:p>
          <a:p>
            <a:pPr algn="just">
              <a:buFontTx/>
              <a:buChar char="-"/>
            </a:pPr>
            <a:r>
              <a:rPr lang="es-ES" altLang="es-ES" sz="1700" b="1" dirty="0">
                <a:solidFill>
                  <a:schemeClr val="tx1"/>
                </a:solidFill>
              </a:rPr>
              <a:t>Simulaciones</a:t>
            </a:r>
            <a:r>
              <a:rPr lang="es-ES" altLang="es-ES" sz="1700" dirty="0">
                <a:solidFill>
                  <a:schemeClr val="tx1"/>
                </a:solidFill>
              </a:rPr>
              <a:t> (a través del juego- físico o virtual- se plantean situaciones a las que se debe dar respuestas).</a:t>
            </a:r>
          </a:p>
          <a:p>
            <a:pPr algn="just">
              <a:buFontTx/>
              <a:buChar char="-"/>
            </a:pPr>
            <a:r>
              <a:rPr lang="es-ES" altLang="es-ES" sz="1700" b="1" dirty="0">
                <a:solidFill>
                  <a:schemeClr val="tx1"/>
                </a:solidFill>
              </a:rPr>
              <a:t>Trabajo de investigación </a:t>
            </a:r>
            <a:r>
              <a:rPr lang="es-ES" altLang="es-ES" sz="1700" dirty="0">
                <a:solidFill>
                  <a:schemeClr val="tx1"/>
                </a:solidFill>
              </a:rPr>
              <a:t>(uso de fuentes para realizar una investigación y llegar a unas conclusiones).</a:t>
            </a:r>
          </a:p>
          <a:p>
            <a:pPr algn="just">
              <a:buFontTx/>
              <a:buChar char="-"/>
            </a:pPr>
            <a:r>
              <a:rPr lang="es-ES" altLang="es-ES" sz="1700" b="1" dirty="0">
                <a:solidFill>
                  <a:schemeClr val="tx1"/>
                </a:solidFill>
              </a:rPr>
              <a:t>Proyecto</a:t>
            </a:r>
            <a:r>
              <a:rPr lang="es-ES" altLang="es-ES" sz="1700" dirty="0">
                <a:solidFill>
                  <a:schemeClr val="tx1"/>
                </a:solidFill>
              </a:rPr>
              <a:t> (llevar a cabo una propuesta, partiendo de una idea inicial sobre la que se van a desarrollar unas tareas).</a:t>
            </a:r>
          </a:p>
        </p:txBody>
      </p:sp>
      <p:sp>
        <p:nvSpPr>
          <p:cNvPr id="12" name="CuadroTexto 12">
            <a:extLst>
              <a:ext uri="{FF2B5EF4-FFF2-40B4-BE49-F238E27FC236}">
                <a16:creationId xmlns:a16="http://schemas.microsoft.com/office/drawing/2014/main" id="{7E305B8F-F2B2-4E3D-9018-AC826C866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089765"/>
            <a:ext cx="1728787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s-ES" altLang="es-ES" sz="1500" dirty="0">
                <a:solidFill>
                  <a:schemeClr val="tx1"/>
                </a:solidFill>
              </a:rPr>
              <a:t>ESTRATEGIAS COOPERATIVAS</a:t>
            </a:r>
          </a:p>
        </p:txBody>
      </p:sp>
      <p:sp>
        <p:nvSpPr>
          <p:cNvPr id="13" name="Rectángulo 13">
            <a:extLst>
              <a:ext uri="{FF2B5EF4-FFF2-40B4-BE49-F238E27FC236}">
                <a16:creationId xmlns:a16="http://schemas.microsoft.com/office/drawing/2014/main" id="{AF52A62B-6632-4531-A8A9-E71EDD492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5399578"/>
            <a:ext cx="1728787" cy="908050"/>
          </a:xfrm>
          <a:prstGeom prst="rect">
            <a:avLst/>
          </a:prstGeom>
          <a:solidFill>
            <a:srgbClr val="FFFFFF"/>
          </a:solidFill>
          <a:ln w="25400" algn="ctr">
            <a:solidFill>
              <a:srgbClr val="0F7EC5"/>
            </a:solidFill>
            <a:bevel/>
            <a:headEnd/>
            <a:tailEnd/>
          </a:ln>
        </p:spPr>
        <p:txBody>
          <a:bodyPr lIns="45720" rIns="45720" anchor="ctr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es-ES" altLang="es-ES"/>
          </a:p>
        </p:txBody>
      </p:sp>
      <p:sp>
        <p:nvSpPr>
          <p:cNvPr id="14" name="Rectángulo 15">
            <a:extLst>
              <a:ext uri="{FF2B5EF4-FFF2-40B4-BE49-F238E27FC236}">
                <a16:creationId xmlns:a16="http://schemas.microsoft.com/office/drawing/2014/main" id="{117031AB-4A77-461B-A9C7-E4FC415F1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0188" y="5401165"/>
            <a:ext cx="5905500" cy="906463"/>
          </a:xfrm>
          <a:prstGeom prst="rect">
            <a:avLst/>
          </a:prstGeom>
          <a:solidFill>
            <a:srgbClr val="FFFFFF"/>
          </a:solidFill>
          <a:ln w="25400" algn="ctr">
            <a:solidFill>
              <a:srgbClr val="0F7EC5"/>
            </a:solidFill>
            <a:bevel/>
            <a:headEnd/>
            <a:tailEnd/>
          </a:ln>
        </p:spPr>
        <p:txBody>
          <a:bodyPr lIns="45720" rIns="45720" anchor="ctr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es-ES" altLang="es-ES"/>
          </a:p>
        </p:txBody>
      </p:sp>
      <p:sp>
        <p:nvSpPr>
          <p:cNvPr id="15" name="CuadroTexto 16">
            <a:extLst>
              <a:ext uri="{FF2B5EF4-FFF2-40B4-BE49-F238E27FC236}">
                <a16:creationId xmlns:a16="http://schemas.microsoft.com/office/drawing/2014/main" id="{AE1A70D0-27B9-482D-B6A8-DFBB4E1C27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5444028"/>
            <a:ext cx="5641975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just"/>
            <a:r>
              <a:rPr lang="es-ES" altLang="es-ES" sz="1600" dirty="0">
                <a:solidFill>
                  <a:schemeClr val="tx1"/>
                </a:solidFill>
              </a:rPr>
              <a:t>Clima de participación.</a:t>
            </a:r>
          </a:p>
          <a:p>
            <a:pPr algn="just"/>
            <a:r>
              <a:rPr lang="es-ES" altLang="es-ES" sz="1600" dirty="0">
                <a:solidFill>
                  <a:schemeClr val="tx1"/>
                </a:solidFill>
              </a:rPr>
              <a:t>Aprendizajes significativos y trabajo de habilidades relativas al pensamiento crítico</a:t>
            </a:r>
            <a:r>
              <a:rPr lang="es-ES" altLang="es-ES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6" name="CuadroTexto 17">
            <a:extLst>
              <a:ext uri="{FF2B5EF4-FFF2-40B4-BE49-F238E27FC236}">
                <a16:creationId xmlns:a16="http://schemas.microsoft.com/office/drawing/2014/main" id="{AE063A0D-B487-4234-B279-7F35E9F93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5537690"/>
            <a:ext cx="1728787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s-ES" altLang="es-ES" sz="1500" dirty="0">
                <a:solidFill>
                  <a:schemeClr val="tx1"/>
                </a:solidFill>
              </a:rPr>
              <a:t>ESTRATEGIAS INTERACTIVAS</a:t>
            </a:r>
          </a:p>
        </p:txBody>
      </p:sp>
    </p:spTree>
    <p:extLst>
      <p:ext uri="{BB962C8B-B14F-4D97-AF65-F5344CB8AC3E}">
        <p14:creationId xmlns:p14="http://schemas.microsoft.com/office/powerpoint/2010/main" val="317833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210B43-9863-48F9-9DDB-A2813C9DC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sp>
        <p:nvSpPr>
          <p:cNvPr id="3" name="1 CuadroTexto">
            <a:extLst>
              <a:ext uri="{FF2B5EF4-FFF2-40B4-BE49-F238E27FC236}">
                <a16:creationId xmlns:a16="http://schemas.microsoft.com/office/drawing/2014/main" id="{EDCCCEC0-9D8B-4673-AADB-5F0F800AFF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69863"/>
            <a:ext cx="82089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es-ES_tradnl" altLang="es-E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OTRAS METODOLOGÍAS</a:t>
            </a:r>
            <a:endParaRPr lang="es-ES" altLang="es-E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8">
            <a:extLst>
              <a:ext uri="{FF2B5EF4-FFF2-40B4-BE49-F238E27FC236}">
                <a16:creationId xmlns:a16="http://schemas.microsoft.com/office/drawing/2014/main" id="{E9AA55EA-37B7-4FB3-BD22-CDB04EADF4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1052513"/>
            <a:ext cx="7993062" cy="4286250"/>
          </a:xfrm>
          <a:prstGeom prst="rect">
            <a:avLst/>
          </a:prstGeom>
          <a:solidFill>
            <a:srgbClr val="FFFFFF"/>
          </a:solidFill>
          <a:ln w="25400" algn="ctr">
            <a:solidFill>
              <a:srgbClr val="0F7EC5"/>
            </a:solidFill>
            <a:bevel/>
            <a:headEnd/>
            <a:tailEnd/>
          </a:ln>
        </p:spPr>
        <p:txBody>
          <a:bodyPr lIns="45720" rIns="45720" anchor="ctr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es-ES" altLang="es-ES"/>
          </a:p>
        </p:txBody>
      </p:sp>
      <p:sp>
        <p:nvSpPr>
          <p:cNvPr id="6" name="CuadroTexto 9">
            <a:extLst>
              <a:ext uri="{FF2B5EF4-FFF2-40B4-BE49-F238E27FC236}">
                <a16:creationId xmlns:a16="http://schemas.microsoft.com/office/drawing/2014/main" id="{09838601-D6F0-4200-BF37-F9E3343425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188" y="1268413"/>
            <a:ext cx="7667625" cy="373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just">
              <a:buFontTx/>
              <a:buChar char="-"/>
            </a:pPr>
            <a:r>
              <a:rPr lang="es-ES" altLang="es-ES" b="1" dirty="0">
                <a:solidFill>
                  <a:schemeClr val="tx1"/>
                </a:solidFill>
              </a:rPr>
              <a:t>Observación </a:t>
            </a:r>
            <a:r>
              <a:rPr lang="es-ES" altLang="es-ES" dirty="0">
                <a:solidFill>
                  <a:schemeClr val="tx1"/>
                </a:solidFill>
              </a:rPr>
              <a:t>(mapas, planos, croquis</a:t>
            </a:r>
            <a:r>
              <a:rPr lang="es-ES" altLang="es-ES">
                <a:solidFill>
                  <a:schemeClr val="tx1"/>
                </a:solidFill>
              </a:rPr>
              <a:t>, vídeos</a:t>
            </a:r>
            <a:r>
              <a:rPr lang="es-ES" altLang="es-ES" dirty="0">
                <a:solidFill>
                  <a:schemeClr val="tx1"/>
                </a:solidFill>
              </a:rPr>
              <a:t>…).</a:t>
            </a:r>
          </a:p>
          <a:p>
            <a:pPr algn="just">
              <a:buFontTx/>
              <a:buChar char="-"/>
            </a:pPr>
            <a:endParaRPr lang="es-ES" altLang="es-ES" sz="800" dirty="0">
              <a:solidFill>
                <a:schemeClr val="tx1"/>
              </a:solidFill>
            </a:endParaRPr>
          </a:p>
          <a:p>
            <a:pPr algn="just">
              <a:buFontTx/>
              <a:buChar char="-"/>
            </a:pPr>
            <a:r>
              <a:rPr lang="es-ES" altLang="es-ES" b="1" dirty="0">
                <a:solidFill>
                  <a:schemeClr val="tx1"/>
                </a:solidFill>
              </a:rPr>
              <a:t>Mapas conceptuales</a:t>
            </a:r>
            <a:r>
              <a:rPr lang="es-ES" altLang="es-ES" dirty="0">
                <a:solidFill>
                  <a:schemeClr val="tx1"/>
                </a:solidFill>
              </a:rPr>
              <a:t> (sobre un texto, noticias…).</a:t>
            </a:r>
            <a:endParaRPr lang="es-ES" altLang="es-ES" sz="800" dirty="0">
              <a:solidFill>
                <a:schemeClr val="tx1"/>
              </a:solidFill>
            </a:endParaRPr>
          </a:p>
          <a:p>
            <a:pPr algn="just">
              <a:buFontTx/>
              <a:buChar char="-"/>
            </a:pPr>
            <a:endParaRPr lang="es-ES" altLang="es-ES" sz="800" dirty="0">
              <a:solidFill>
                <a:schemeClr val="tx1"/>
              </a:solidFill>
            </a:endParaRPr>
          </a:p>
          <a:p>
            <a:pPr algn="just">
              <a:buFontTx/>
              <a:buChar char="-"/>
            </a:pPr>
            <a:r>
              <a:rPr lang="es-ES" altLang="es-ES" b="1" dirty="0">
                <a:solidFill>
                  <a:schemeClr val="tx1"/>
                </a:solidFill>
              </a:rPr>
              <a:t>Trabajo de campo </a:t>
            </a:r>
            <a:r>
              <a:rPr lang="es-ES" altLang="es-ES" dirty="0">
                <a:solidFill>
                  <a:schemeClr val="tx1"/>
                </a:solidFill>
              </a:rPr>
              <a:t>(salidas para ver paisajes, visitas a fábricas, granjas-escuela, excursiones…).</a:t>
            </a:r>
          </a:p>
          <a:p>
            <a:pPr algn="just">
              <a:buFontTx/>
              <a:buChar char="-"/>
            </a:pPr>
            <a:endParaRPr lang="es-ES" altLang="es-ES" sz="800" dirty="0">
              <a:solidFill>
                <a:schemeClr val="tx1"/>
              </a:solidFill>
            </a:endParaRPr>
          </a:p>
          <a:p>
            <a:pPr algn="just">
              <a:buFontTx/>
              <a:buChar char="-"/>
            </a:pPr>
            <a:r>
              <a:rPr lang="es-ES" altLang="es-ES" b="1" dirty="0">
                <a:solidFill>
                  <a:schemeClr val="tx1"/>
                </a:solidFill>
              </a:rPr>
              <a:t>Laboratorio de sociales </a:t>
            </a:r>
            <a:r>
              <a:rPr lang="es-ES" altLang="es-ES" dirty="0">
                <a:solidFill>
                  <a:schemeClr val="tx1"/>
                </a:solidFill>
              </a:rPr>
              <a:t>(hacer experimentos,…).</a:t>
            </a:r>
          </a:p>
          <a:p>
            <a:pPr algn="just">
              <a:buFontTx/>
              <a:buChar char="-"/>
            </a:pPr>
            <a:endParaRPr lang="es-ES" altLang="es-ES" sz="800" dirty="0">
              <a:solidFill>
                <a:schemeClr val="tx1"/>
              </a:solidFill>
            </a:endParaRPr>
          </a:p>
          <a:p>
            <a:pPr algn="just">
              <a:buFontTx/>
              <a:buChar char="-"/>
            </a:pPr>
            <a:r>
              <a:rPr lang="es-ES" altLang="es-ES" b="1" dirty="0">
                <a:solidFill>
                  <a:schemeClr val="tx1"/>
                </a:solidFill>
              </a:rPr>
              <a:t>Dramatizaciones y recreaciones </a:t>
            </a:r>
            <a:r>
              <a:rPr lang="es-ES" altLang="es-ES" dirty="0">
                <a:solidFill>
                  <a:schemeClr val="tx1"/>
                </a:solidFill>
              </a:rPr>
              <a:t>(con diferentes vestimentas y objetos de culturas diversas…).</a:t>
            </a:r>
          </a:p>
          <a:p>
            <a:pPr algn="just">
              <a:buFontTx/>
              <a:buChar char="-"/>
            </a:pPr>
            <a:endParaRPr lang="es-ES" altLang="es-ES" sz="800" dirty="0">
              <a:solidFill>
                <a:schemeClr val="tx1"/>
              </a:solidFill>
            </a:endParaRPr>
          </a:p>
          <a:p>
            <a:pPr algn="just">
              <a:buFontTx/>
              <a:buChar char="-"/>
            </a:pPr>
            <a:r>
              <a:rPr lang="es-ES" altLang="es-ES" b="1" dirty="0">
                <a:solidFill>
                  <a:schemeClr val="tx1"/>
                </a:solidFill>
              </a:rPr>
              <a:t>Análisis y producción de medios de comunicación </a:t>
            </a:r>
            <a:r>
              <a:rPr lang="es-ES" altLang="es-ES" dirty="0">
                <a:solidFill>
                  <a:schemeClr val="tx1"/>
                </a:solidFill>
              </a:rPr>
              <a:t>(periódico, noticiario, blog,…).</a:t>
            </a:r>
          </a:p>
          <a:p>
            <a:pPr algn="just">
              <a:buFontTx/>
              <a:buChar char="-"/>
            </a:pPr>
            <a:r>
              <a:rPr lang="es-ES" altLang="es-ES" dirty="0">
                <a:solidFill>
                  <a:schemeClr val="tx1"/>
                </a:solidFill>
              </a:rPr>
              <a:t>………</a:t>
            </a:r>
          </a:p>
          <a:p>
            <a:pPr algn="just">
              <a:buFontTx/>
              <a:buChar char="-"/>
            </a:pPr>
            <a:endParaRPr lang="es-ES" altLang="es-ES" sz="1700" dirty="0"/>
          </a:p>
        </p:txBody>
      </p:sp>
    </p:spTree>
    <p:extLst>
      <p:ext uri="{BB962C8B-B14F-4D97-AF65-F5344CB8AC3E}">
        <p14:creationId xmlns:p14="http://schemas.microsoft.com/office/powerpoint/2010/main" val="34288635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210B43-9863-48F9-9DDB-A2813C9DC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78F7BE1-415E-47CC-AA61-A57BDAF7C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81" y="119491"/>
            <a:ext cx="7272796" cy="5885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98136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62DB4CF-0A2A-4C27-9FD5-313B96859D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A575423B-31CF-4228-8B4F-56DBB68008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333375"/>
            <a:ext cx="7297737" cy="547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9754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8B26A0F-7DB4-4580-B5DE-2C52D14284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1FE98D9-BA11-4B2C-8FF1-1F8046E219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166" y="234579"/>
            <a:ext cx="8203240" cy="571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291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8B26A0F-7DB4-4580-B5DE-2C52D14284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pic>
        <p:nvPicPr>
          <p:cNvPr id="3" name="3 Imagen">
            <a:extLst>
              <a:ext uri="{FF2B5EF4-FFF2-40B4-BE49-F238E27FC236}">
                <a16:creationId xmlns:a16="http://schemas.microsoft.com/office/drawing/2014/main" id="{F37ED3DF-0F81-4424-93D7-1BBD109D5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93663"/>
            <a:ext cx="6337300" cy="631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13308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8B26A0F-7DB4-4580-B5DE-2C52D14284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pic>
        <p:nvPicPr>
          <p:cNvPr id="3" name="4 Imagen">
            <a:extLst>
              <a:ext uri="{FF2B5EF4-FFF2-40B4-BE49-F238E27FC236}">
                <a16:creationId xmlns:a16="http://schemas.microsoft.com/office/drawing/2014/main" id="{A1271D93-BABF-42C7-9A7F-A61C30413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413" y="188913"/>
            <a:ext cx="7335837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5 Imagen">
            <a:extLst>
              <a:ext uri="{FF2B5EF4-FFF2-40B4-BE49-F238E27FC236}">
                <a16:creationId xmlns:a16="http://schemas.microsoft.com/office/drawing/2014/main" id="{B3B1F62C-6C58-4EAA-BB5B-9FF4D1FAC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981075"/>
            <a:ext cx="7127875" cy="481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23480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8B26A0F-7DB4-4580-B5DE-2C52D14284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graphicFrame>
        <p:nvGraphicFramePr>
          <p:cNvPr id="3" name="5 Tabla">
            <a:extLst>
              <a:ext uri="{FF2B5EF4-FFF2-40B4-BE49-F238E27FC236}">
                <a16:creationId xmlns:a16="http://schemas.microsoft.com/office/drawing/2014/main" id="{FA69AD7D-FED9-4C61-A9E0-7782F9388C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277921"/>
              </p:ext>
            </p:extLst>
          </p:nvPr>
        </p:nvGraphicFramePr>
        <p:xfrm>
          <a:off x="597707" y="535842"/>
          <a:ext cx="7488237" cy="5581650"/>
        </p:xfrm>
        <a:graphic>
          <a:graphicData uri="http://schemas.openxmlformats.org/drawingml/2006/table">
            <a:tbl>
              <a:tblPr/>
              <a:tblGrid>
                <a:gridCol w="74882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61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Datos ficha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11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Nombre: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11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Provincia: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11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Comunidad: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11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Número de habitantes: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879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Actividades principales (fabricas, tiendas, centros comerciales, cooperativas,…);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879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Servicios y diversiones (colegios, centros de salud, polideportivos, cines, …):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54064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210B43-9863-48F9-9DDB-A2813C9DC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sp>
        <p:nvSpPr>
          <p:cNvPr id="3" name="1 CuadroTexto">
            <a:extLst>
              <a:ext uri="{FF2B5EF4-FFF2-40B4-BE49-F238E27FC236}">
                <a16:creationId xmlns:a16="http://schemas.microsoft.com/office/drawing/2014/main" id="{B8D85D90-B908-418D-BBFE-4D90CD18AC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15888"/>
            <a:ext cx="87137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es-ES_tradnl" altLang="es-E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ORIENTACIONES METODOLÓGICAS SEGÚN LAS CARACTERÍSTICAS FÍSICAS, INTELECTUALES Y PSICOLÓGICAS DE LOS ALUMNOS</a:t>
            </a:r>
            <a:endParaRPr lang="es-ES" altLang="es-E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8AD044B2-844D-46CD-9CBF-14CEA06A0F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04087"/>
              </p:ext>
            </p:extLst>
          </p:nvPr>
        </p:nvGraphicFramePr>
        <p:xfrm>
          <a:off x="684213" y="790575"/>
          <a:ext cx="7848600" cy="5264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6306">
                  <a:extLst>
                    <a:ext uri="{9D8B030D-6E8A-4147-A177-3AD203B41FA5}">
                      <a16:colId xmlns:a16="http://schemas.microsoft.com/office/drawing/2014/main" val="3676535870"/>
                    </a:ext>
                  </a:extLst>
                </a:gridCol>
                <a:gridCol w="3852294">
                  <a:extLst>
                    <a:ext uri="{9D8B030D-6E8A-4147-A177-3AD203B41FA5}">
                      <a16:colId xmlns:a16="http://schemas.microsoft.com/office/drawing/2014/main" val="3571794824"/>
                    </a:ext>
                  </a:extLst>
                </a:gridCol>
              </a:tblGrid>
              <a:tr h="57926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Características de alumnos de </a:t>
                      </a:r>
                    </a:p>
                    <a:p>
                      <a:pPr algn="ctr"/>
                      <a:r>
                        <a:rPr lang="es-ES" sz="1600" dirty="0"/>
                        <a:t>6 a 8 años</a:t>
                      </a:r>
                    </a:p>
                  </a:txBody>
                  <a:tcPr marL="91437" marR="91437"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Criterios de trabajo</a:t>
                      </a:r>
                    </a:p>
                  </a:txBody>
                  <a:tcPr marL="91437" marR="91437" marT="45731" marB="45731"/>
                </a:tc>
                <a:extLst>
                  <a:ext uri="{0D108BD9-81ED-4DB2-BD59-A6C34878D82A}">
                    <a16:rowId xmlns:a16="http://schemas.microsoft.com/office/drawing/2014/main" val="2819036455"/>
                  </a:ext>
                </a:extLst>
              </a:tr>
              <a:tr h="370929">
                <a:tc>
                  <a:txBody>
                    <a:bodyPr/>
                    <a:lstStyle/>
                    <a:p>
                      <a:pPr algn="just"/>
                      <a:r>
                        <a:rPr lang="es-ES" sz="1200" dirty="0"/>
                        <a:t>Evoluciona la coordinación entre manos y vista. </a:t>
                      </a:r>
                    </a:p>
                  </a:txBody>
                  <a:tcPr marL="91437" marR="91437" marT="45731" marB="45731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dirty="0"/>
                        <a:t>Cambio hacia materiales más pequeños y abstractos.</a:t>
                      </a:r>
                    </a:p>
                  </a:txBody>
                  <a:tcPr marL="91437" marR="91437" marT="45731" marB="45731"/>
                </a:tc>
                <a:extLst>
                  <a:ext uri="{0D108BD9-81ED-4DB2-BD59-A6C34878D82A}">
                    <a16:rowId xmlns:a16="http://schemas.microsoft.com/office/drawing/2014/main" val="3503009858"/>
                  </a:ext>
                </a:extLst>
              </a:tr>
              <a:tr h="370929">
                <a:tc>
                  <a:txBody>
                    <a:bodyPr/>
                    <a:lstStyle/>
                    <a:p>
                      <a:pPr algn="just"/>
                      <a:r>
                        <a:rPr lang="es-ES" sz="1200" dirty="0"/>
                        <a:t>Dificultad para la atención sostenida.</a:t>
                      </a:r>
                    </a:p>
                  </a:txBody>
                  <a:tcPr marL="91437" marR="91437" marT="45731" marB="45731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dirty="0"/>
                        <a:t>Alternar actividad con momentos de reposo.</a:t>
                      </a:r>
                    </a:p>
                  </a:txBody>
                  <a:tcPr marL="91437" marR="91437" marT="45731" marB="45731"/>
                </a:tc>
                <a:extLst>
                  <a:ext uri="{0D108BD9-81ED-4DB2-BD59-A6C34878D82A}">
                    <a16:rowId xmlns:a16="http://schemas.microsoft.com/office/drawing/2014/main" val="4075836860"/>
                  </a:ext>
                </a:extLst>
              </a:tr>
              <a:tr h="370929">
                <a:tc>
                  <a:txBody>
                    <a:bodyPr/>
                    <a:lstStyle/>
                    <a:p>
                      <a:pPr algn="just"/>
                      <a:r>
                        <a:rPr lang="es-ES" sz="1200" dirty="0"/>
                        <a:t>Vocabulario restringido.</a:t>
                      </a:r>
                    </a:p>
                  </a:txBody>
                  <a:tcPr marL="91437" marR="91437" marT="45731" marB="45731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dirty="0"/>
                        <a:t>Facilitar la comprensión con ilustraciones y ejemplos.</a:t>
                      </a:r>
                    </a:p>
                  </a:txBody>
                  <a:tcPr marL="91437" marR="91437" marT="45731" marB="45731"/>
                </a:tc>
                <a:extLst>
                  <a:ext uri="{0D108BD9-81ED-4DB2-BD59-A6C34878D82A}">
                    <a16:rowId xmlns:a16="http://schemas.microsoft.com/office/drawing/2014/main" val="254509310"/>
                  </a:ext>
                </a:extLst>
              </a:tr>
              <a:tr h="370929">
                <a:tc>
                  <a:txBody>
                    <a:bodyPr/>
                    <a:lstStyle/>
                    <a:p>
                      <a:pPr algn="just"/>
                      <a:r>
                        <a:rPr lang="es-ES" sz="1200" dirty="0"/>
                        <a:t>Interés por cuestiones más allá del colegio.</a:t>
                      </a:r>
                    </a:p>
                  </a:txBody>
                  <a:tcPr marL="91437" marR="91437" marT="45731" marB="45731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dirty="0"/>
                        <a:t>Actividades centradas también en su vida cotidiana.</a:t>
                      </a:r>
                    </a:p>
                  </a:txBody>
                  <a:tcPr marL="91437" marR="91437" marT="45731" marB="45731"/>
                </a:tc>
                <a:extLst>
                  <a:ext uri="{0D108BD9-81ED-4DB2-BD59-A6C34878D82A}">
                    <a16:rowId xmlns:a16="http://schemas.microsoft.com/office/drawing/2014/main" val="2193299199"/>
                  </a:ext>
                </a:extLst>
              </a:tr>
              <a:tr h="457310">
                <a:tc>
                  <a:txBody>
                    <a:bodyPr/>
                    <a:lstStyle/>
                    <a:p>
                      <a:pPr algn="just"/>
                      <a:r>
                        <a:rPr lang="es-ES" sz="1200" dirty="0"/>
                        <a:t>Conceptos de tiempo y espacio aún no bien desarrollados.</a:t>
                      </a:r>
                    </a:p>
                  </a:txBody>
                  <a:tcPr marL="91437" marR="91437" marT="45731" marB="45731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dirty="0"/>
                        <a:t>Aprendizaje de conceptos cercanos y con historias y mapas sencillos.</a:t>
                      </a:r>
                    </a:p>
                  </a:txBody>
                  <a:tcPr marL="91437" marR="91437" marT="45731" marB="45731"/>
                </a:tc>
                <a:extLst>
                  <a:ext uri="{0D108BD9-81ED-4DB2-BD59-A6C34878D82A}">
                    <a16:rowId xmlns:a16="http://schemas.microsoft.com/office/drawing/2014/main" val="252104766"/>
                  </a:ext>
                </a:extLst>
              </a:tr>
              <a:tr h="457310">
                <a:tc>
                  <a:txBody>
                    <a:bodyPr/>
                    <a:lstStyle/>
                    <a:p>
                      <a:pPr algn="just"/>
                      <a:r>
                        <a:rPr lang="es-ES" sz="1200" dirty="0"/>
                        <a:t>Desarrollo del pensamiento  abstracto, pero generalizado.</a:t>
                      </a:r>
                    </a:p>
                  </a:txBody>
                  <a:tcPr marL="91437" marR="91437" marT="45731" marB="45731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dirty="0"/>
                        <a:t>Dar la oportunidad de valorar y resumir actividades.</a:t>
                      </a:r>
                    </a:p>
                  </a:txBody>
                  <a:tcPr marL="91437" marR="91437" marT="45731" marB="45731"/>
                </a:tc>
                <a:extLst>
                  <a:ext uri="{0D108BD9-81ED-4DB2-BD59-A6C34878D82A}">
                    <a16:rowId xmlns:a16="http://schemas.microsoft.com/office/drawing/2014/main" val="2639017789"/>
                  </a:ext>
                </a:extLst>
              </a:tr>
              <a:tr h="457310">
                <a:tc>
                  <a:txBody>
                    <a:bodyPr/>
                    <a:lstStyle/>
                    <a:p>
                      <a:pPr algn="just"/>
                      <a:r>
                        <a:rPr lang="es-ES" sz="1200" dirty="0"/>
                        <a:t>Dificultad para distinguir entre realidad y fantasía y aumento de la capacidad creadora.</a:t>
                      </a:r>
                    </a:p>
                  </a:txBody>
                  <a:tcPr marL="91437" marR="91437" marT="45731" marB="45731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dirty="0"/>
                        <a:t>Estimular con actividades y juegos creativos y diversificados.</a:t>
                      </a:r>
                    </a:p>
                  </a:txBody>
                  <a:tcPr marL="91437" marR="91437" marT="45731" marB="45731"/>
                </a:tc>
                <a:extLst>
                  <a:ext uri="{0D108BD9-81ED-4DB2-BD59-A6C34878D82A}">
                    <a16:rowId xmlns:a16="http://schemas.microsoft.com/office/drawing/2014/main" val="1088181731"/>
                  </a:ext>
                </a:extLst>
              </a:tr>
              <a:tr h="457310">
                <a:tc>
                  <a:txBody>
                    <a:bodyPr/>
                    <a:lstStyle/>
                    <a:p>
                      <a:pPr algn="just"/>
                      <a:r>
                        <a:rPr lang="es-ES" sz="1200" dirty="0"/>
                        <a:t>Deseos entre la aprobación de los adultos y sus ideas propias.</a:t>
                      </a:r>
                    </a:p>
                  </a:txBody>
                  <a:tcPr marL="91437" marR="91437" marT="45731" marB="45731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dirty="0"/>
                        <a:t>Estimular sus ideas propias mostrando interés y simpatía</a:t>
                      </a:r>
                    </a:p>
                  </a:txBody>
                  <a:tcPr marL="91437" marR="91437" marT="45731" marB="45731"/>
                </a:tc>
                <a:extLst>
                  <a:ext uri="{0D108BD9-81ED-4DB2-BD59-A6C34878D82A}">
                    <a16:rowId xmlns:a16="http://schemas.microsoft.com/office/drawing/2014/main" val="3725410837"/>
                  </a:ext>
                </a:extLst>
              </a:tr>
              <a:tr h="457310">
                <a:tc>
                  <a:txBody>
                    <a:bodyPr/>
                    <a:lstStyle/>
                    <a:p>
                      <a:pPr algn="just"/>
                      <a:r>
                        <a:rPr lang="es-ES" sz="1200" dirty="0"/>
                        <a:t>Alumnado muy social y con capacidad de cooperación.</a:t>
                      </a:r>
                    </a:p>
                  </a:txBody>
                  <a:tcPr marL="91437" marR="91437" marT="45731" marB="45731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dirty="0"/>
                        <a:t>Planificar actividades creativas y que incluyan a todo el alumnado.</a:t>
                      </a:r>
                    </a:p>
                  </a:txBody>
                  <a:tcPr marL="91437" marR="91437" marT="45731" marB="45731"/>
                </a:tc>
                <a:extLst>
                  <a:ext uri="{0D108BD9-81ED-4DB2-BD59-A6C34878D82A}">
                    <a16:rowId xmlns:a16="http://schemas.microsoft.com/office/drawing/2014/main" val="359740673"/>
                  </a:ext>
                </a:extLst>
              </a:tr>
              <a:tr h="457310">
                <a:tc>
                  <a:txBody>
                    <a:bodyPr/>
                    <a:lstStyle/>
                    <a:p>
                      <a:pPr algn="just"/>
                      <a:r>
                        <a:rPr lang="es-ES" sz="1200" dirty="0"/>
                        <a:t>Saber dirigir y asumir directrices de otros miembros.</a:t>
                      </a:r>
                    </a:p>
                  </a:txBody>
                  <a:tcPr marL="91437" marR="91437" marT="45731" marB="45731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dirty="0"/>
                        <a:t>Organizar grupos y pedir que cada uno que participe asuma sus responsabilidades.</a:t>
                      </a:r>
                    </a:p>
                  </a:txBody>
                  <a:tcPr marL="91437" marR="91437" marT="45731" marB="45731"/>
                </a:tc>
                <a:extLst>
                  <a:ext uri="{0D108BD9-81ED-4DB2-BD59-A6C34878D82A}">
                    <a16:rowId xmlns:a16="http://schemas.microsoft.com/office/drawing/2014/main" val="2285724250"/>
                  </a:ext>
                </a:extLst>
              </a:tr>
              <a:tr h="457310">
                <a:tc>
                  <a:txBody>
                    <a:bodyPr/>
                    <a:lstStyle/>
                    <a:p>
                      <a:pPr algn="just"/>
                      <a:r>
                        <a:rPr lang="es-ES" sz="1200" dirty="0"/>
                        <a:t>Deseo de aprobación.</a:t>
                      </a:r>
                    </a:p>
                  </a:txBody>
                  <a:tcPr marL="91437" marR="91437" marT="45731" marB="45731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dirty="0"/>
                        <a:t>Fomentar actividades en las que cada alumno aporte sus capacidades.</a:t>
                      </a:r>
                    </a:p>
                  </a:txBody>
                  <a:tcPr marL="91437" marR="91437" marT="45731" marB="45731"/>
                </a:tc>
                <a:extLst>
                  <a:ext uri="{0D108BD9-81ED-4DB2-BD59-A6C34878D82A}">
                    <a16:rowId xmlns:a16="http://schemas.microsoft.com/office/drawing/2014/main" val="19774393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37451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210B43-9863-48F9-9DDB-A2813C9DC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sp>
        <p:nvSpPr>
          <p:cNvPr id="3" name="Marcador de número de diapositiva 3">
            <a:extLst>
              <a:ext uri="{FF2B5EF4-FFF2-40B4-BE49-F238E27FC236}">
                <a16:creationId xmlns:a16="http://schemas.microsoft.com/office/drawing/2014/main" id="{AA1C9711-4BA8-4135-9F30-B2E6BD23E700}"/>
              </a:ext>
            </a:extLst>
          </p:cNvPr>
          <p:cNvSpPr txBox="1">
            <a:spLocks noChangeArrowheads="1"/>
          </p:cNvSpPr>
          <p:nvPr/>
        </p:nvSpPr>
        <p:spPr>
          <a:xfrm>
            <a:off x="628650" y="6356352"/>
            <a:ext cx="2057400" cy="365125"/>
          </a:xfrm>
          <a:prstGeom prst="rect">
            <a:avLst/>
          </a:prstGeo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s-ES_tradnl"/>
            </a:defPPr>
            <a:lvl1pPr marL="0" algn="l" defTabSz="914400" rtl="0" eaLnBrk="1" latinLnBrk="0" hangingPunct="1">
              <a:defRPr sz="1200" kern="1200">
                <a:solidFill>
                  <a:srgbClr val="5353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rgbClr val="5353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rgbClr val="5353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rgbClr val="5353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rgbClr val="5353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rgbClr val="5353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rgbClr val="5353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rgbClr val="5353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rgbClr val="5353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DB5C47CC-67E9-4F12-931D-A0D726D4A22A}" type="slidenum">
              <a:rPr lang="es-ES_tradnl" altLang="es-ES" smtClean="0">
                <a:solidFill>
                  <a:srgbClr val="FFFFFF"/>
                </a:solidFill>
              </a:rPr>
              <a:pPr/>
              <a:t>24</a:t>
            </a:fld>
            <a:endParaRPr lang="es-ES_tradnl" altLang="es-ES">
              <a:solidFill>
                <a:srgbClr val="FFFFFF"/>
              </a:solidFill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2539353A-C79C-4E44-91D4-8DBE715C9A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76241"/>
              </p:ext>
            </p:extLst>
          </p:nvPr>
        </p:nvGraphicFramePr>
        <p:xfrm>
          <a:off x="468313" y="115888"/>
          <a:ext cx="8424862" cy="6172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431">
                  <a:extLst>
                    <a:ext uri="{9D8B030D-6E8A-4147-A177-3AD203B41FA5}">
                      <a16:colId xmlns:a16="http://schemas.microsoft.com/office/drawing/2014/main" val="3676535870"/>
                    </a:ext>
                  </a:extLst>
                </a:gridCol>
                <a:gridCol w="4212431">
                  <a:extLst>
                    <a:ext uri="{9D8B030D-6E8A-4147-A177-3AD203B41FA5}">
                      <a16:colId xmlns:a16="http://schemas.microsoft.com/office/drawing/2014/main" val="3571794824"/>
                    </a:ext>
                  </a:extLst>
                </a:gridCol>
              </a:tblGrid>
              <a:tr h="71586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Características de alumnos de </a:t>
                      </a:r>
                    </a:p>
                    <a:p>
                      <a:pPr algn="ctr"/>
                      <a:r>
                        <a:rPr lang="es-ES" sz="1600" dirty="0"/>
                        <a:t>9 a 11 años</a:t>
                      </a: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Criterios de trabajo</a:t>
                      </a:r>
                    </a:p>
                  </a:txBody>
                  <a:tcPr marL="91439" marR="91439" marT="45725" marB="45725"/>
                </a:tc>
                <a:extLst>
                  <a:ext uri="{0D108BD9-81ED-4DB2-BD59-A6C34878D82A}">
                    <a16:rowId xmlns:a16="http://schemas.microsoft.com/office/drawing/2014/main" val="2819036455"/>
                  </a:ext>
                </a:extLst>
              </a:tr>
              <a:tr h="487729">
                <a:tc>
                  <a:txBody>
                    <a:bodyPr/>
                    <a:lstStyle/>
                    <a:p>
                      <a:pPr algn="just"/>
                      <a:r>
                        <a:rPr lang="es-ES" sz="1300" dirty="0"/>
                        <a:t>Mejora de la coordinación, junto a la vista y las manos.</a:t>
                      </a: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300" dirty="0"/>
                        <a:t>Capacidad para dibujar y construir de manera detallada y minuciosa.</a:t>
                      </a:r>
                    </a:p>
                  </a:txBody>
                  <a:tcPr marL="91439" marR="91439" marT="45725" marB="45725"/>
                </a:tc>
                <a:extLst>
                  <a:ext uri="{0D108BD9-81ED-4DB2-BD59-A6C34878D82A}">
                    <a16:rowId xmlns:a16="http://schemas.microsoft.com/office/drawing/2014/main" val="3503009858"/>
                  </a:ext>
                </a:extLst>
              </a:tr>
              <a:tr h="452122">
                <a:tc>
                  <a:txBody>
                    <a:bodyPr/>
                    <a:lstStyle/>
                    <a:p>
                      <a:pPr algn="just"/>
                      <a:r>
                        <a:rPr lang="es-ES" sz="1300" dirty="0"/>
                        <a:t>Tendencia a fatigarse.</a:t>
                      </a: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300" dirty="0"/>
                        <a:t>Brindar periodos de descanso.</a:t>
                      </a:r>
                    </a:p>
                  </a:txBody>
                  <a:tcPr marL="91439" marR="91439" marT="45725" marB="45725"/>
                </a:tc>
                <a:extLst>
                  <a:ext uri="{0D108BD9-81ED-4DB2-BD59-A6C34878D82A}">
                    <a16:rowId xmlns:a16="http://schemas.microsoft.com/office/drawing/2014/main" val="4075836860"/>
                  </a:ext>
                </a:extLst>
              </a:tr>
              <a:tr h="452122">
                <a:tc>
                  <a:txBody>
                    <a:bodyPr/>
                    <a:lstStyle/>
                    <a:p>
                      <a:pPr algn="just"/>
                      <a:r>
                        <a:rPr lang="es-ES" sz="1300" dirty="0"/>
                        <a:t>Aumento capacidad de atención.</a:t>
                      </a: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300" dirty="0"/>
                        <a:t>Pueden aumentar los periodos de trabajo.</a:t>
                      </a:r>
                    </a:p>
                  </a:txBody>
                  <a:tcPr marL="91439" marR="91439" marT="45725" marB="45725"/>
                </a:tc>
                <a:extLst>
                  <a:ext uri="{0D108BD9-81ED-4DB2-BD59-A6C34878D82A}">
                    <a16:rowId xmlns:a16="http://schemas.microsoft.com/office/drawing/2014/main" val="254509310"/>
                  </a:ext>
                </a:extLst>
              </a:tr>
              <a:tr h="487729">
                <a:tc>
                  <a:txBody>
                    <a:bodyPr/>
                    <a:lstStyle/>
                    <a:p>
                      <a:pPr algn="just"/>
                      <a:r>
                        <a:rPr lang="es-ES" sz="1300" dirty="0"/>
                        <a:t>Evolución de vocabulario.</a:t>
                      </a: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300" dirty="0"/>
                        <a:t>Desarrollar el vocabulario especifico de las Ciencias Sociales.</a:t>
                      </a:r>
                    </a:p>
                  </a:txBody>
                  <a:tcPr marL="91439" marR="91439" marT="45725" marB="45725"/>
                </a:tc>
                <a:extLst>
                  <a:ext uri="{0D108BD9-81ED-4DB2-BD59-A6C34878D82A}">
                    <a16:rowId xmlns:a16="http://schemas.microsoft.com/office/drawing/2014/main" val="2193299199"/>
                  </a:ext>
                </a:extLst>
              </a:tr>
              <a:tr h="487729">
                <a:tc>
                  <a:txBody>
                    <a:bodyPr/>
                    <a:lstStyle/>
                    <a:p>
                      <a:pPr algn="just"/>
                      <a:r>
                        <a:rPr lang="es-ES" sz="1300" dirty="0"/>
                        <a:t>El interés por la comunidad se amplia a todo el mundo.</a:t>
                      </a: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300" dirty="0"/>
                        <a:t>Aprovechar para enseñar formas de vida de otros pueblos y culturas.</a:t>
                      </a:r>
                    </a:p>
                  </a:txBody>
                  <a:tcPr marL="91439" marR="91439" marT="45725" marB="45725"/>
                </a:tc>
                <a:extLst>
                  <a:ext uri="{0D108BD9-81ED-4DB2-BD59-A6C34878D82A}">
                    <a16:rowId xmlns:a16="http://schemas.microsoft.com/office/drawing/2014/main" val="252104766"/>
                  </a:ext>
                </a:extLst>
              </a:tr>
              <a:tr h="487729">
                <a:tc>
                  <a:txBody>
                    <a:bodyPr/>
                    <a:lstStyle/>
                    <a:p>
                      <a:pPr algn="just"/>
                      <a:r>
                        <a:rPr lang="es-ES" sz="1300" dirty="0"/>
                        <a:t>Interés por la contribución del pasado al presente.</a:t>
                      </a: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300" dirty="0"/>
                        <a:t>Fomentar ese interés subrayando el enfoque narrativo.</a:t>
                      </a:r>
                    </a:p>
                  </a:txBody>
                  <a:tcPr marL="91439" marR="91439" marT="45725" marB="45725"/>
                </a:tc>
                <a:extLst>
                  <a:ext uri="{0D108BD9-81ED-4DB2-BD59-A6C34878D82A}">
                    <a16:rowId xmlns:a16="http://schemas.microsoft.com/office/drawing/2014/main" val="2639017789"/>
                  </a:ext>
                </a:extLst>
              </a:tr>
              <a:tr h="685869">
                <a:tc>
                  <a:txBody>
                    <a:bodyPr/>
                    <a:lstStyle/>
                    <a:p>
                      <a:pPr algn="just"/>
                      <a:r>
                        <a:rPr lang="es-ES" sz="1300" dirty="0"/>
                        <a:t>Aún no han madurado los conceptos de tiempo y espacio, pero ya secuencia acontecimientos del pasado.</a:t>
                      </a: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300" dirty="0"/>
                        <a:t>Aprovechar las propias experiencias del pasado del alumno para enriquecer el concepto del tiempo.</a:t>
                      </a:r>
                    </a:p>
                  </a:txBody>
                  <a:tcPr marL="91439" marR="91439" marT="45725" marB="45725"/>
                </a:tc>
                <a:extLst>
                  <a:ext uri="{0D108BD9-81ED-4DB2-BD59-A6C34878D82A}">
                    <a16:rowId xmlns:a16="http://schemas.microsoft.com/office/drawing/2014/main" val="1088181731"/>
                  </a:ext>
                </a:extLst>
              </a:tr>
              <a:tr h="452122">
                <a:tc>
                  <a:txBody>
                    <a:bodyPr/>
                    <a:lstStyle/>
                    <a:p>
                      <a:pPr algn="just"/>
                      <a:r>
                        <a:rPr lang="es-ES" sz="1300" dirty="0"/>
                        <a:t>Surgen los conceptos de tamaño y localización.</a:t>
                      </a: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300" dirty="0"/>
                        <a:t>Hacer uso de mapas y globos terráqueos.</a:t>
                      </a:r>
                    </a:p>
                  </a:txBody>
                  <a:tcPr marL="91439" marR="91439" marT="45725" marB="45725"/>
                </a:tc>
                <a:extLst>
                  <a:ext uri="{0D108BD9-81ED-4DB2-BD59-A6C34878D82A}">
                    <a16:rowId xmlns:a16="http://schemas.microsoft.com/office/drawing/2014/main" val="3725410837"/>
                  </a:ext>
                </a:extLst>
              </a:tr>
              <a:tr h="487729">
                <a:tc>
                  <a:txBody>
                    <a:bodyPr/>
                    <a:lstStyle/>
                    <a:p>
                      <a:pPr algn="just"/>
                      <a:r>
                        <a:rPr lang="es-ES" sz="1300" dirty="0"/>
                        <a:t>Muestra interés y preocupación por los resultados de sus trabajos.</a:t>
                      </a: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300" dirty="0"/>
                        <a:t>Fomentar la lectura.</a:t>
                      </a:r>
                    </a:p>
                  </a:txBody>
                  <a:tcPr marL="91439" marR="91439" marT="45725" marB="45725"/>
                </a:tc>
                <a:extLst>
                  <a:ext uri="{0D108BD9-81ED-4DB2-BD59-A6C34878D82A}">
                    <a16:rowId xmlns:a16="http://schemas.microsoft.com/office/drawing/2014/main" val="359740673"/>
                  </a:ext>
                </a:extLst>
              </a:tr>
              <a:tr h="487729">
                <a:tc>
                  <a:txBody>
                    <a:bodyPr/>
                    <a:lstStyle/>
                    <a:p>
                      <a:pPr algn="just"/>
                      <a:r>
                        <a:rPr lang="es-ES" sz="1300" dirty="0"/>
                        <a:t>Muestra interés por la lectura y quiere consultar libros.</a:t>
                      </a: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300" dirty="0"/>
                        <a:t>Establecer hábitos de consulta de referencias y documentación.</a:t>
                      </a:r>
                    </a:p>
                  </a:txBody>
                  <a:tcPr marL="91439" marR="91439" marT="45725" marB="45725"/>
                </a:tc>
                <a:extLst>
                  <a:ext uri="{0D108BD9-81ED-4DB2-BD59-A6C34878D82A}">
                    <a16:rowId xmlns:a16="http://schemas.microsoft.com/office/drawing/2014/main" val="2285724250"/>
                  </a:ext>
                </a:extLst>
              </a:tr>
              <a:tr h="487729">
                <a:tc>
                  <a:txBody>
                    <a:bodyPr/>
                    <a:lstStyle/>
                    <a:p>
                      <a:pPr algn="just"/>
                      <a:r>
                        <a:rPr lang="es-ES" sz="1300" dirty="0"/>
                        <a:t>Culto al heroísmo.</a:t>
                      </a: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300" dirty="0"/>
                        <a:t>Incluir biografías de personajes importantes, como motivación al estudio del pasado.</a:t>
                      </a:r>
                    </a:p>
                  </a:txBody>
                  <a:tcPr marL="91439" marR="91439" marT="45725" marB="45725"/>
                </a:tc>
                <a:extLst>
                  <a:ext uri="{0D108BD9-81ED-4DB2-BD59-A6C34878D82A}">
                    <a16:rowId xmlns:a16="http://schemas.microsoft.com/office/drawing/2014/main" val="19774393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4733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210B43-9863-48F9-9DDB-A2813C9DC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BA349E1-08E6-4F2B-9C85-EAF454ED0F59}"/>
              </a:ext>
            </a:extLst>
          </p:cNvPr>
          <p:cNvSpPr txBox="1"/>
          <p:nvPr/>
        </p:nvSpPr>
        <p:spPr>
          <a:xfrm>
            <a:off x="1055076" y="1167619"/>
            <a:ext cx="742774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Cambil Hernández, </a:t>
            </a:r>
            <a:r>
              <a:rPr lang="es-E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Mª</a:t>
            </a:r>
            <a:r>
              <a:rPr lang="es-E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E. y Romero Sánchez, G. (2013). Una propuesta didáctica para la enseñanza y el aprendizaje de la historia y la geografía desde el patrimonio cultural en el grado de maestro en educación primaria. </a:t>
            </a:r>
            <a:r>
              <a:rPr lang="es-E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Clío: </a:t>
            </a:r>
            <a:r>
              <a:rPr lang="es-E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History</a:t>
            </a:r>
            <a:r>
              <a:rPr lang="es-E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s-E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History</a:t>
            </a:r>
            <a:r>
              <a:rPr lang="es-E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Teaching</a:t>
            </a:r>
            <a:r>
              <a:rPr lang="es-E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E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nº</a:t>
            </a:r>
            <a:r>
              <a:rPr lang="es-E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39, 16 págs.</a:t>
            </a:r>
          </a:p>
          <a:p>
            <a:pPr algn="just"/>
            <a:r>
              <a:rPr lang="es-E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Hernández Cardona, F. X. (2002). </a:t>
            </a:r>
            <a:r>
              <a:rPr lang="es-E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Didáctica de las ciencias sociales, geografía e historia</a:t>
            </a:r>
            <a:r>
              <a:rPr lang="es-E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(7ª ed., 2011). Barcelona: Graó.</a:t>
            </a:r>
          </a:p>
          <a:p>
            <a:pPr algn="just"/>
            <a:r>
              <a:rPr lang="es-E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Liceras</a:t>
            </a:r>
            <a:r>
              <a:rPr lang="es-E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Ruiz, A. y Romero Sánchez, G. (2016). </a:t>
            </a:r>
            <a:r>
              <a:rPr lang="es-E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Didáctica de las ciencias sociales: fundamentos, contextos y propuestas</a:t>
            </a:r>
            <a:r>
              <a:rPr lang="es-E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Madrid: Pirámide.</a:t>
            </a:r>
            <a:endParaRPr lang="es-E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s-E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Mendióroz</a:t>
            </a:r>
            <a:r>
              <a:rPr lang="es-E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Lacambra</a:t>
            </a:r>
            <a:r>
              <a:rPr lang="es-E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A. </a:t>
            </a:r>
            <a:r>
              <a:rPr lang="es-E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Mª</a:t>
            </a:r>
            <a:r>
              <a:rPr lang="es-E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(2013). </a:t>
            </a:r>
            <a:r>
              <a:rPr lang="es-E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Didáctica de las CCSS. Formación del área e integración del conocimiento. </a:t>
            </a:r>
            <a:r>
              <a:rPr lang="es-E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Pamplona: Universidad de Navarra.</a:t>
            </a:r>
          </a:p>
          <a:p>
            <a:pPr algn="just"/>
            <a:r>
              <a:rPr lang="es-E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Pagès Blanch, J. Estepa Giménez, J. y </a:t>
            </a:r>
            <a:r>
              <a:rPr lang="es-E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Travé</a:t>
            </a:r>
            <a:r>
              <a:rPr lang="es-E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González, G. (</a:t>
            </a:r>
            <a:r>
              <a:rPr lang="es-E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coords</a:t>
            </a:r>
            <a:r>
              <a:rPr lang="es-E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.) (2000). </a:t>
            </a:r>
            <a:r>
              <a:rPr lang="es-E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Modelos, contenidos y experiencias en la formación del profesorado de CCSS</a:t>
            </a:r>
            <a:r>
              <a:rPr lang="es-E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Huelva: Publicaciones Universidad de Huelva.</a:t>
            </a:r>
          </a:p>
          <a:p>
            <a:pPr algn="just"/>
            <a:r>
              <a:rPr lang="es-E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Santisteban Fernández, A. (2019). La enseñanza de las Ciencias Sociales a partir de problemas sociales o temas controvertidos: estado de la cuestión y resultados de una investigación. </a:t>
            </a:r>
            <a:r>
              <a:rPr lang="es-E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 Futuro del Pasado</a:t>
            </a:r>
            <a:r>
              <a:rPr lang="es-E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10, pp. 57-79</a:t>
            </a:r>
            <a:endParaRPr lang="es-E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s-E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Santisteban Fernández, A. y Pagès Blanch, J. (</a:t>
            </a:r>
            <a:r>
              <a:rPr lang="es-E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coords</a:t>
            </a:r>
            <a:r>
              <a:rPr lang="es-E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.) (2011). </a:t>
            </a:r>
            <a:r>
              <a:rPr lang="es-E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Didáctica del conocimiento del medio social y cultural en Educación Primaria: Ciencias Sociales para comprender, pensar y actuar</a:t>
            </a:r>
            <a:r>
              <a:rPr lang="es-E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Madrid: Síntesis.</a:t>
            </a:r>
          </a:p>
        </p:txBody>
      </p:sp>
      <p:sp>
        <p:nvSpPr>
          <p:cNvPr id="6" name="1 CuadroTexto">
            <a:extLst>
              <a:ext uri="{FF2B5EF4-FFF2-40B4-BE49-F238E27FC236}">
                <a16:creationId xmlns:a16="http://schemas.microsoft.com/office/drawing/2014/main" id="{43AEE260-C547-4463-88EF-5EC8869B1F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308559"/>
            <a:ext cx="84248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s-ES_tradnl" altLang="es-E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BIBLIOGRAFÍA COMPLEMENTARIA</a:t>
            </a:r>
            <a:endParaRPr lang="es-ES" altLang="es-E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6751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210B43-9863-48F9-9DDB-A2813C9DC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327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210B43-9863-48F9-9DDB-A2813C9DC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4FBF1CF3-9AF6-4AAA-8005-A1C3977549BE}"/>
              </a:ext>
            </a:extLst>
          </p:cNvPr>
          <p:cNvSpPr txBox="1"/>
          <p:nvPr/>
        </p:nvSpPr>
        <p:spPr>
          <a:xfrm>
            <a:off x="126609" y="112542"/>
            <a:ext cx="889078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EVOLUCIÓN DE LA ENSEÑANZA </a:t>
            </a:r>
          </a:p>
          <a:p>
            <a:pPr algn="ctr"/>
            <a:r>
              <a:rPr lang="es-ES" alt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LA CIENCIA GEOGRÁFICA</a:t>
            </a:r>
          </a:p>
          <a:p>
            <a:endParaRPr lang="es-ES" dirty="0"/>
          </a:p>
        </p:txBody>
      </p:sp>
      <p:grpSp>
        <p:nvGrpSpPr>
          <p:cNvPr id="16" name="Group 12">
            <a:extLst>
              <a:ext uri="{FF2B5EF4-FFF2-40B4-BE49-F238E27FC236}">
                <a16:creationId xmlns:a16="http://schemas.microsoft.com/office/drawing/2014/main" id="{E4AB3E45-7DB2-43B1-822B-96A37E02609F}"/>
              </a:ext>
            </a:extLst>
          </p:cNvPr>
          <p:cNvGrpSpPr>
            <a:grpSpLocks/>
          </p:cNvGrpSpPr>
          <p:nvPr/>
        </p:nvGrpSpPr>
        <p:grpSpPr bwMode="auto">
          <a:xfrm>
            <a:off x="457201" y="647699"/>
            <a:ext cx="8229600" cy="4538663"/>
            <a:chOff x="195" y="613"/>
            <a:chExt cx="5184" cy="2859"/>
          </a:xfrm>
        </p:grpSpPr>
        <p:sp>
          <p:nvSpPr>
            <p:cNvPr id="17" name="Text Box 2">
              <a:extLst>
                <a:ext uri="{FF2B5EF4-FFF2-40B4-BE49-F238E27FC236}">
                  <a16:creationId xmlns:a16="http://schemas.microsoft.com/office/drawing/2014/main" id="{E0974999-E17B-438F-A128-94888BF908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" y="613"/>
              <a:ext cx="5184" cy="28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s-ES" altLang="es-ES" dirty="0"/>
            </a:p>
            <a:p>
              <a:pPr>
                <a:spcBef>
                  <a:spcPct val="50000"/>
                </a:spcBef>
              </a:pPr>
              <a:endParaRPr lang="es-ES" altLang="es-ES" dirty="0"/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			</a:t>
              </a:r>
              <a:r>
                <a:rPr lang="es-ES" altLang="es-ES" sz="2000" b="1" dirty="0"/>
                <a:t>Precientífica</a:t>
              </a:r>
              <a:r>
                <a:rPr lang="es-ES" altLang="es-ES" sz="2000" dirty="0"/>
                <a:t>: subjetiva y descriptiva (mitos...)</a:t>
              </a:r>
            </a:p>
            <a:p>
              <a:pPr>
                <a:spcBef>
                  <a:spcPct val="50000"/>
                </a:spcBef>
              </a:pPr>
              <a:r>
                <a:rPr lang="es-ES" altLang="es-ES" sz="2000" dirty="0"/>
                <a:t>	Dos fases</a:t>
              </a:r>
            </a:p>
            <a:p>
              <a:pPr>
                <a:spcBef>
                  <a:spcPct val="50000"/>
                </a:spcBef>
              </a:pPr>
              <a:r>
                <a:rPr lang="es-ES" altLang="es-ES" sz="2000" dirty="0"/>
                <a:t>			</a:t>
              </a:r>
              <a:r>
                <a:rPr lang="es-ES" altLang="es-ES" sz="2000" b="1" dirty="0"/>
                <a:t>Científica</a:t>
              </a:r>
              <a:r>
                <a:rPr lang="es-ES" altLang="es-ES" sz="2000" dirty="0"/>
                <a:t>: leyes y razones lógicas (Paradigmas)</a:t>
              </a:r>
            </a:p>
            <a:p>
              <a:pPr>
                <a:spcBef>
                  <a:spcPct val="50000"/>
                </a:spcBef>
              </a:pPr>
              <a:r>
                <a:rPr lang="es-ES" altLang="es-ES" sz="2000" dirty="0"/>
                <a:t>			</a:t>
              </a:r>
            </a:p>
            <a:p>
              <a:pPr>
                <a:spcBef>
                  <a:spcPct val="50000"/>
                </a:spcBef>
              </a:pPr>
              <a:r>
                <a:rPr lang="es-ES" altLang="es-ES" sz="2000" dirty="0"/>
                <a:t>				      s. XIX: Humboldt y Ritter</a:t>
              </a:r>
            </a:p>
            <a:p>
              <a:pPr>
                <a:spcBef>
                  <a:spcPct val="50000"/>
                </a:spcBef>
              </a:pPr>
              <a:endParaRPr lang="es-ES" altLang="es-ES" sz="2000" dirty="0"/>
            </a:p>
            <a:p>
              <a:pPr>
                <a:spcBef>
                  <a:spcPct val="50000"/>
                </a:spcBef>
              </a:pPr>
              <a:r>
                <a:rPr lang="es-ES" altLang="es-ES" sz="2000" dirty="0"/>
                <a:t>			Organización teórica</a:t>
              </a:r>
            </a:p>
            <a:p>
              <a:pPr>
                <a:spcBef>
                  <a:spcPct val="50000"/>
                </a:spcBef>
              </a:pPr>
              <a:r>
                <a:rPr lang="es-ES" altLang="es-ES" sz="2000" dirty="0"/>
                <a:t>			Búsqueda de una disciplina</a:t>
              </a:r>
            </a:p>
          </p:txBody>
        </p:sp>
        <p:sp>
          <p:nvSpPr>
            <p:cNvPr id="18" name="AutoShape 6">
              <a:extLst>
                <a:ext uri="{FF2B5EF4-FFF2-40B4-BE49-F238E27FC236}">
                  <a16:creationId xmlns:a16="http://schemas.microsoft.com/office/drawing/2014/main" id="{C7176E31-EF87-49EA-9CFD-C3325958E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4" y="1160"/>
              <a:ext cx="336" cy="864"/>
            </a:xfrm>
            <a:prstGeom prst="leftBrace">
              <a:avLst>
                <a:gd name="adj1" fmla="val 21429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" name="AutoShape 7">
              <a:extLst>
                <a:ext uri="{FF2B5EF4-FFF2-40B4-BE49-F238E27FC236}">
                  <a16:creationId xmlns:a16="http://schemas.microsoft.com/office/drawing/2014/main" id="{1069126E-D02D-4632-ADEC-C481F82897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369443">
              <a:off x="2208" y="2010"/>
              <a:ext cx="560" cy="465"/>
            </a:xfrm>
            <a:custGeom>
              <a:avLst/>
              <a:gdLst>
                <a:gd name="G0" fmla="+- 15428 0 0"/>
                <a:gd name="G1" fmla="+- 18514 0 0"/>
                <a:gd name="G2" fmla="+- 7685 0 0"/>
                <a:gd name="G3" fmla="*/ 15428 1 2"/>
                <a:gd name="G4" fmla="+- G3 10800 0"/>
                <a:gd name="G5" fmla="+- 21600 15428 18514"/>
                <a:gd name="G6" fmla="+- 18514 7685 0"/>
                <a:gd name="G7" fmla="*/ G6 1 2"/>
                <a:gd name="G8" fmla="*/ 18514 2 1"/>
                <a:gd name="G9" fmla="+- G8 0 21600"/>
                <a:gd name="G10" fmla="*/ 21600 G0 G1"/>
                <a:gd name="G11" fmla="*/ 21600 G4 G1"/>
                <a:gd name="G12" fmla="*/ 21600 G5 G1"/>
                <a:gd name="G13" fmla="*/ 21600 G7 G1"/>
                <a:gd name="G14" fmla="*/ 18514 1 2"/>
                <a:gd name="G15" fmla="+- G5 0 G4"/>
                <a:gd name="G16" fmla="+- G0 0 G4"/>
                <a:gd name="G17" fmla="*/ G2 G15 G16"/>
                <a:gd name="T0" fmla="*/ 18514 w 21600"/>
                <a:gd name="T1" fmla="*/ 0 h 21600"/>
                <a:gd name="T2" fmla="*/ 15428 w 21600"/>
                <a:gd name="T3" fmla="*/ 7685 h 21600"/>
                <a:gd name="T4" fmla="*/ 0 w 21600"/>
                <a:gd name="T5" fmla="*/ 21600 h 21600"/>
                <a:gd name="T6" fmla="*/ 9257 w 21600"/>
                <a:gd name="T7" fmla="*/ 21600 h 21600"/>
                <a:gd name="T8" fmla="*/ 18514 w 21600"/>
                <a:gd name="T9" fmla="*/ 15284 h 21600"/>
                <a:gd name="T10" fmla="*/ 21600 w 21600"/>
                <a:gd name="T11" fmla="*/ 7685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G12 h 21600"/>
                <a:gd name="T20" fmla="*/ G1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8514" y="0"/>
                  </a:moveTo>
                  <a:lnTo>
                    <a:pt x="15428" y="7685"/>
                  </a:lnTo>
                  <a:lnTo>
                    <a:pt x="18514" y="7685"/>
                  </a:lnTo>
                  <a:lnTo>
                    <a:pt x="18514" y="21600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685"/>
                  </a:lnTo>
                  <a:lnTo>
                    <a:pt x="21600" y="7685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" name="AutoShape 8">
              <a:extLst>
                <a:ext uri="{FF2B5EF4-FFF2-40B4-BE49-F238E27FC236}">
                  <a16:creationId xmlns:a16="http://schemas.microsoft.com/office/drawing/2014/main" id="{8FC255E9-620D-401A-9CC8-EAB7F9A51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3" y="2944"/>
              <a:ext cx="288" cy="528"/>
            </a:xfrm>
            <a:prstGeom prst="rightBrace">
              <a:avLst>
                <a:gd name="adj1" fmla="val 15278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" name="Line 9">
              <a:extLst>
                <a:ext uri="{FF2B5EF4-FFF2-40B4-BE49-F238E27FC236}">
                  <a16:creationId xmlns:a16="http://schemas.microsoft.com/office/drawing/2014/main" id="{2223BBA1-7446-4C2B-960D-48FBCEF354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05" y="3208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Line 10">
              <a:extLst>
                <a:ext uri="{FF2B5EF4-FFF2-40B4-BE49-F238E27FC236}">
                  <a16:creationId xmlns:a16="http://schemas.microsoft.com/office/drawing/2014/main" id="{701FC6B7-5EE0-4F8D-8EC3-22DA488A58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73" y="2440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3" name="Line 11">
              <a:extLst>
                <a:ext uri="{FF2B5EF4-FFF2-40B4-BE49-F238E27FC236}">
                  <a16:creationId xmlns:a16="http://schemas.microsoft.com/office/drawing/2014/main" id="{54B30AB5-2BCA-40CF-87FD-088C9DEAC4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64" y="2440"/>
              <a:ext cx="5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790582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210B43-9863-48F9-9DDB-A2813C9DC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5F1ADD71-7DE6-4E1B-9F4D-796C07FDF821}"/>
              </a:ext>
            </a:extLst>
          </p:cNvPr>
          <p:cNvSpPr txBox="1"/>
          <p:nvPr/>
        </p:nvSpPr>
        <p:spPr>
          <a:xfrm>
            <a:off x="126609" y="112542"/>
            <a:ext cx="889078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FASE PRECIENTÍFICA</a:t>
            </a:r>
          </a:p>
          <a:p>
            <a:endParaRPr lang="es-ES" dirty="0"/>
          </a:p>
        </p:txBody>
      </p:sp>
      <p:grpSp>
        <p:nvGrpSpPr>
          <p:cNvPr id="16" name="Group 2">
            <a:extLst>
              <a:ext uri="{FF2B5EF4-FFF2-40B4-BE49-F238E27FC236}">
                <a16:creationId xmlns:a16="http://schemas.microsoft.com/office/drawing/2014/main" id="{9FD9F8CD-01E9-411C-B386-5124E36FB400}"/>
              </a:ext>
            </a:extLst>
          </p:cNvPr>
          <p:cNvGrpSpPr>
            <a:grpSpLocks/>
          </p:cNvGrpSpPr>
          <p:nvPr/>
        </p:nvGrpSpPr>
        <p:grpSpPr bwMode="auto">
          <a:xfrm>
            <a:off x="381000" y="1017573"/>
            <a:ext cx="8458200" cy="5354638"/>
            <a:chOff x="240" y="336"/>
            <a:chExt cx="5328" cy="3373"/>
          </a:xfrm>
        </p:grpSpPr>
        <p:sp>
          <p:nvSpPr>
            <p:cNvPr id="17" name="Text Box 3">
              <a:extLst>
                <a:ext uri="{FF2B5EF4-FFF2-40B4-BE49-F238E27FC236}">
                  <a16:creationId xmlns:a16="http://schemas.microsoft.com/office/drawing/2014/main" id="{AA3C7676-D729-474E-97D9-44671D9D6A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" y="336"/>
              <a:ext cx="5328" cy="3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altLang="es-ES" b="1" u="sng" dirty="0"/>
                <a:t>ETAPA CLÁSICA:</a:t>
              </a:r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				Descriptiva		Exploraciones</a:t>
              </a:r>
            </a:p>
            <a:p>
              <a:pPr>
                <a:spcBef>
                  <a:spcPct val="50000"/>
                </a:spcBef>
              </a:pPr>
              <a:r>
                <a:rPr lang="es-ES" altLang="es-ES" b="1" dirty="0"/>
                <a:t>ORIENTACIONES</a:t>
              </a:r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				Matemática		Mediciones</a:t>
              </a:r>
            </a:p>
            <a:p>
              <a:pPr>
                <a:spcBef>
                  <a:spcPct val="50000"/>
                </a:spcBef>
              </a:pPr>
              <a:endParaRPr lang="es-ES" altLang="es-ES" dirty="0"/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				</a:t>
              </a:r>
            </a:p>
            <a:p>
              <a:pPr>
                <a:spcBef>
                  <a:spcPct val="50000"/>
                </a:spcBef>
              </a:pPr>
              <a:endParaRPr lang="es-ES" altLang="es-ES" dirty="0"/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				Griegos</a:t>
              </a:r>
            </a:p>
            <a:p>
              <a:pPr>
                <a:spcBef>
                  <a:spcPct val="50000"/>
                </a:spcBef>
              </a:pPr>
              <a:r>
                <a:rPr lang="es-ES" altLang="es-ES" b="1" dirty="0"/>
                <a:t>AUTORES</a:t>
              </a:r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				Romanos</a:t>
              </a:r>
            </a:p>
            <a:p>
              <a:pPr>
                <a:spcBef>
                  <a:spcPct val="50000"/>
                </a:spcBef>
              </a:pPr>
              <a:endParaRPr lang="es-ES" altLang="es-ES" dirty="0"/>
            </a:p>
            <a:p>
              <a:pPr>
                <a:spcBef>
                  <a:spcPct val="50000"/>
                </a:spcBef>
              </a:pPr>
              <a:endParaRPr lang="es-ES" altLang="es-ES" dirty="0"/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(Heródoto, Eratóstenes, Hiparco, Ptolomeo, Estrabón, Plinio,...)</a:t>
              </a:r>
            </a:p>
          </p:txBody>
        </p:sp>
        <p:sp>
          <p:nvSpPr>
            <p:cNvPr id="18" name="AutoShape 4">
              <a:extLst>
                <a:ext uri="{FF2B5EF4-FFF2-40B4-BE49-F238E27FC236}">
                  <a16:creationId xmlns:a16="http://schemas.microsoft.com/office/drawing/2014/main" id="{300F2F1F-8A0E-47DE-B0DA-9C0BD12FE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0" y="519"/>
              <a:ext cx="288" cy="1008"/>
            </a:xfrm>
            <a:prstGeom prst="leftBrace">
              <a:avLst>
                <a:gd name="adj1" fmla="val 2916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" name="AutoShape 5">
              <a:extLst>
                <a:ext uri="{FF2B5EF4-FFF2-40B4-BE49-F238E27FC236}">
                  <a16:creationId xmlns:a16="http://schemas.microsoft.com/office/drawing/2014/main" id="{1C3EC18A-1D16-451C-9390-FC0A53436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0" y="2064"/>
              <a:ext cx="288" cy="1008"/>
            </a:xfrm>
            <a:prstGeom prst="leftBrace">
              <a:avLst>
                <a:gd name="adj1" fmla="val 2916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" name="Line 6">
              <a:extLst>
                <a:ext uri="{FF2B5EF4-FFF2-40B4-BE49-F238E27FC236}">
                  <a16:creationId xmlns:a16="http://schemas.microsoft.com/office/drawing/2014/main" id="{F1411BFA-7B77-40DC-8F7E-916B9C1966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72" y="681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Line 7">
              <a:extLst>
                <a:ext uri="{FF2B5EF4-FFF2-40B4-BE49-F238E27FC236}">
                  <a16:creationId xmlns:a16="http://schemas.microsoft.com/office/drawing/2014/main" id="{EF1B22C6-412C-4680-8810-4AA0108A25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72" y="117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AutoShape 8">
              <a:extLst>
                <a:ext uri="{FF2B5EF4-FFF2-40B4-BE49-F238E27FC236}">
                  <a16:creationId xmlns:a16="http://schemas.microsoft.com/office/drawing/2014/main" id="{EC5CB8C8-D807-406C-80F9-E84A20C384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867932">
              <a:off x="3552" y="2060"/>
              <a:ext cx="912" cy="1440"/>
            </a:xfrm>
            <a:prstGeom prst="curvedLeftArrow">
              <a:avLst>
                <a:gd name="adj1" fmla="val 31579"/>
                <a:gd name="adj2" fmla="val 72377"/>
                <a:gd name="adj3" fmla="val 61111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371419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210B43-9863-48F9-9DDB-A2813C9DC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396441"/>
            <a:ext cx="890016" cy="310896"/>
          </a:xfrm>
          <a:prstGeom prst="rect">
            <a:avLst/>
          </a:prstGeom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0A56468B-455A-4067-9837-F149EF9B76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09600"/>
            <a:ext cx="8382000" cy="493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ES" b="1" u="sng" dirty="0"/>
              <a:t>EDAD MEDIA:</a:t>
            </a:r>
          </a:p>
          <a:p>
            <a:pPr>
              <a:spcBef>
                <a:spcPct val="50000"/>
              </a:spcBef>
            </a:pPr>
            <a:endParaRPr lang="es-ES" altLang="es-ES" u="sng" dirty="0"/>
          </a:p>
          <a:p>
            <a:pPr>
              <a:spcBef>
                <a:spcPct val="50000"/>
              </a:spcBef>
            </a:pPr>
            <a:r>
              <a:rPr lang="es-ES" altLang="es-ES" b="1" dirty="0"/>
              <a:t>MUNDO ÁRABE</a:t>
            </a:r>
            <a:r>
              <a:rPr lang="es-ES" altLang="es-ES" dirty="0"/>
              <a:t>		Orientación corológica</a:t>
            </a:r>
          </a:p>
          <a:p>
            <a:pPr>
              <a:spcBef>
                <a:spcPct val="50000"/>
              </a:spcBef>
            </a:pPr>
            <a:endParaRPr lang="es-ES" altLang="es-ES" dirty="0"/>
          </a:p>
          <a:p>
            <a:pPr>
              <a:spcBef>
                <a:spcPct val="50000"/>
              </a:spcBef>
            </a:pPr>
            <a:endParaRPr lang="es-ES" altLang="es-ES" dirty="0"/>
          </a:p>
          <a:p>
            <a:pPr>
              <a:spcBef>
                <a:spcPct val="50000"/>
              </a:spcBef>
            </a:pPr>
            <a:endParaRPr lang="es-ES" altLang="es-ES" dirty="0"/>
          </a:p>
          <a:p>
            <a:pPr>
              <a:spcBef>
                <a:spcPct val="50000"/>
              </a:spcBef>
            </a:pPr>
            <a:r>
              <a:rPr lang="es-ES" altLang="es-ES" dirty="0"/>
              <a:t>				Al-</a:t>
            </a:r>
            <a:r>
              <a:rPr lang="es-ES" altLang="es-ES" dirty="0" err="1"/>
              <a:t>Idrisi</a:t>
            </a:r>
            <a:r>
              <a:rPr lang="es-ES" altLang="es-ES"/>
              <a:t>, Ibn Jaldún</a:t>
            </a:r>
            <a:r>
              <a:rPr lang="es-ES" altLang="es-ES" dirty="0"/>
              <a:t>, ...</a:t>
            </a:r>
          </a:p>
          <a:p>
            <a:pPr>
              <a:spcBef>
                <a:spcPct val="50000"/>
              </a:spcBef>
            </a:pPr>
            <a:endParaRPr lang="es-ES" altLang="es-ES" dirty="0"/>
          </a:p>
          <a:p>
            <a:pPr>
              <a:spcBef>
                <a:spcPct val="50000"/>
              </a:spcBef>
            </a:pPr>
            <a:r>
              <a:rPr lang="es-ES" altLang="es-ES" b="1" dirty="0"/>
              <a:t>MUNDO CRISTIANO</a:t>
            </a:r>
            <a:r>
              <a:rPr lang="es-ES" altLang="es-ES" dirty="0"/>
              <a:t>	Orientación cartográfica</a:t>
            </a:r>
          </a:p>
          <a:p>
            <a:pPr>
              <a:spcBef>
                <a:spcPct val="50000"/>
              </a:spcBef>
            </a:pPr>
            <a:endParaRPr lang="es-ES" altLang="es-ES" dirty="0"/>
          </a:p>
          <a:p>
            <a:pPr>
              <a:spcBef>
                <a:spcPct val="50000"/>
              </a:spcBef>
            </a:pPr>
            <a:endParaRPr lang="es-ES" altLang="es-ES" dirty="0"/>
          </a:p>
          <a:p>
            <a:pPr>
              <a:spcBef>
                <a:spcPct val="50000"/>
              </a:spcBef>
            </a:pPr>
            <a:r>
              <a:rPr lang="es-ES" altLang="es-ES" dirty="0"/>
              <a:t>			Escuela mallorquina</a:t>
            </a: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69C8EBA1-4982-4107-B333-919FFC1DEBF3}"/>
              </a:ext>
            </a:extLst>
          </p:cNvPr>
          <p:cNvGrpSpPr>
            <a:grpSpLocks/>
          </p:cNvGrpSpPr>
          <p:nvPr/>
        </p:nvGrpSpPr>
        <p:grpSpPr bwMode="auto">
          <a:xfrm>
            <a:off x="1905000" y="1589258"/>
            <a:ext cx="2894013" cy="3454400"/>
            <a:chOff x="1824" y="1616"/>
            <a:chExt cx="1823" cy="2176"/>
          </a:xfrm>
        </p:grpSpPr>
        <p:sp>
          <p:nvSpPr>
            <p:cNvPr id="6" name="Line 4">
              <a:extLst>
                <a:ext uri="{FF2B5EF4-FFF2-40B4-BE49-F238E27FC236}">
                  <a16:creationId xmlns:a16="http://schemas.microsoft.com/office/drawing/2014/main" id="{44926E50-6FCB-455C-9FC6-FDD62BCB10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24" y="1616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Line 5">
              <a:extLst>
                <a:ext uri="{FF2B5EF4-FFF2-40B4-BE49-F238E27FC236}">
                  <a16:creationId xmlns:a16="http://schemas.microsoft.com/office/drawing/2014/main" id="{B49C926C-8486-4D52-A0F0-43FAFC1885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2" y="3194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BD620594-B76B-4574-AAE4-503A89E6A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8" y="1750"/>
              <a:ext cx="240" cy="604"/>
            </a:xfrm>
            <a:prstGeom prst="downArrow">
              <a:avLst>
                <a:gd name="adj1" fmla="val 50000"/>
                <a:gd name="adj2" fmla="val 7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" name="AutoShape 7">
              <a:extLst>
                <a:ext uri="{FF2B5EF4-FFF2-40B4-BE49-F238E27FC236}">
                  <a16:creationId xmlns:a16="http://schemas.microsoft.com/office/drawing/2014/main" id="{50C9EACE-5B67-435D-80E4-5EBBC5FBF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7" y="3301"/>
              <a:ext cx="240" cy="491"/>
            </a:xfrm>
            <a:prstGeom prst="downArrow">
              <a:avLst>
                <a:gd name="adj1" fmla="val 50000"/>
                <a:gd name="adj2" fmla="val 7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0" name="4 Rectángulo">
            <a:extLst>
              <a:ext uri="{FF2B5EF4-FFF2-40B4-BE49-F238E27FC236}">
                <a16:creationId xmlns:a16="http://schemas.microsoft.com/office/drawing/2014/main" id="{86E57A98-15B5-4D74-9F08-42AB709A61FC}"/>
              </a:ext>
            </a:extLst>
          </p:cNvPr>
          <p:cNvSpPr/>
          <p:nvPr/>
        </p:nvSpPr>
        <p:spPr>
          <a:xfrm>
            <a:off x="5496406" y="5678509"/>
            <a:ext cx="3780951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Mapamundi de la Tabula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Rogeriana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11" name="Picture 4" descr="https://upload.wikimedia.org/wikipedia/commons/thumb/d/d3/TabulaRogeriana.jpg/220px-TabulaRogeriana.jpg">
            <a:extLst>
              <a:ext uri="{FF2B5EF4-FFF2-40B4-BE49-F238E27FC236}">
                <a16:creationId xmlns:a16="http://schemas.microsoft.com/office/drawing/2014/main" id="{D4BC035A-7504-48E1-8C79-9882B685A6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406" y="4094333"/>
            <a:ext cx="3485187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748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210B43-9863-48F9-9DDB-A2813C9DC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A36439ED-39A2-4F52-9996-7C9166323985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533400"/>
            <a:ext cx="8534400" cy="5943600"/>
            <a:chOff x="192" y="384"/>
            <a:chExt cx="5376" cy="3744"/>
          </a:xfrm>
        </p:grpSpPr>
        <p:grpSp>
          <p:nvGrpSpPr>
            <p:cNvPr id="5" name="Group 3">
              <a:extLst>
                <a:ext uri="{FF2B5EF4-FFF2-40B4-BE49-F238E27FC236}">
                  <a16:creationId xmlns:a16="http://schemas.microsoft.com/office/drawing/2014/main" id="{FDA48C16-4607-46C7-9272-CCC7E594D1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" y="384"/>
              <a:ext cx="5376" cy="3744"/>
              <a:chOff x="192" y="384"/>
              <a:chExt cx="5376" cy="3744"/>
            </a:xfrm>
          </p:grpSpPr>
          <p:grpSp>
            <p:nvGrpSpPr>
              <p:cNvPr id="11" name="Group 4">
                <a:extLst>
                  <a:ext uri="{FF2B5EF4-FFF2-40B4-BE49-F238E27FC236}">
                    <a16:creationId xmlns:a16="http://schemas.microsoft.com/office/drawing/2014/main" id="{3F71C627-76ED-4A61-B8CD-CEFD0BBF0F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" y="384"/>
                <a:ext cx="5376" cy="3744"/>
                <a:chOff x="192" y="384"/>
                <a:chExt cx="5376" cy="3744"/>
              </a:xfrm>
            </p:grpSpPr>
            <p:sp>
              <p:nvSpPr>
                <p:cNvPr id="13" name="Text Box 5">
                  <a:extLst>
                    <a:ext uri="{FF2B5EF4-FFF2-40B4-BE49-F238E27FC236}">
                      <a16:creationId xmlns:a16="http://schemas.microsoft.com/office/drawing/2014/main" id="{9DD6122C-C5BE-434D-826D-490C3DE358E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2" y="384"/>
                  <a:ext cx="5376" cy="363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altLang="es-ES" b="1" u="sng" dirty="0"/>
                    <a:t>EDAD MODERNA:</a:t>
                  </a:r>
                </a:p>
                <a:p>
                  <a:pPr>
                    <a:spcBef>
                      <a:spcPct val="50000"/>
                    </a:spcBef>
                  </a:pPr>
                  <a:endParaRPr lang="es-ES" altLang="es-ES" u="sng" dirty="0"/>
                </a:p>
                <a:p>
                  <a:pPr>
                    <a:spcBef>
                      <a:spcPct val="50000"/>
                    </a:spcBef>
                  </a:pPr>
                  <a:r>
                    <a:rPr lang="es-ES" altLang="es-ES" b="1" dirty="0"/>
                    <a:t>DESCUBRIMIENTOS, EXPLORACIONES, EXPEDICIONES...</a:t>
                  </a:r>
                </a:p>
                <a:p>
                  <a:pPr>
                    <a:spcBef>
                      <a:spcPct val="50000"/>
                    </a:spcBef>
                  </a:pPr>
                  <a:r>
                    <a:rPr lang="es-ES" altLang="es-ES" dirty="0"/>
                    <a:t>	</a:t>
                  </a:r>
                </a:p>
                <a:p>
                  <a:pPr>
                    <a:spcBef>
                      <a:spcPct val="50000"/>
                    </a:spcBef>
                  </a:pPr>
                  <a:r>
                    <a:rPr lang="es-ES" altLang="es-ES" dirty="0"/>
                    <a:t>			Atlas, cartografía</a:t>
                  </a:r>
                </a:p>
                <a:p>
                  <a:pPr>
                    <a:spcBef>
                      <a:spcPct val="50000"/>
                    </a:spcBef>
                  </a:pPr>
                  <a:r>
                    <a:rPr lang="es-ES" altLang="es-ES" dirty="0"/>
                    <a:t>			Descripción de espacios concretos</a:t>
                  </a:r>
                </a:p>
                <a:p>
                  <a:pPr>
                    <a:spcBef>
                      <a:spcPct val="50000"/>
                    </a:spcBef>
                  </a:pPr>
                  <a:r>
                    <a:rPr lang="es-ES" altLang="es-ES" dirty="0"/>
                    <a:t>			</a:t>
                  </a:r>
                </a:p>
                <a:p>
                  <a:pPr>
                    <a:spcBef>
                      <a:spcPct val="50000"/>
                    </a:spcBef>
                  </a:pPr>
                  <a:r>
                    <a:rPr lang="es-ES" altLang="es-ES" dirty="0"/>
                    <a:t>			Campañas militares</a:t>
                  </a:r>
                </a:p>
                <a:p>
                  <a:pPr>
                    <a:spcBef>
                      <a:spcPct val="50000"/>
                    </a:spcBef>
                  </a:pPr>
                  <a:endParaRPr lang="es-ES" altLang="es-ES" dirty="0"/>
                </a:p>
                <a:p>
                  <a:pPr>
                    <a:spcBef>
                      <a:spcPct val="50000"/>
                    </a:spcBef>
                  </a:pPr>
                  <a:r>
                    <a:rPr lang="es-ES" altLang="es-ES" b="1" dirty="0"/>
                    <a:t>KANT</a:t>
                  </a:r>
                  <a:r>
                    <a:rPr lang="es-ES" altLang="es-ES" dirty="0"/>
                    <a:t>			Exclusividad regional/sistematización</a:t>
                  </a:r>
                </a:p>
                <a:p>
                  <a:pPr>
                    <a:spcBef>
                      <a:spcPct val="50000"/>
                    </a:spcBef>
                  </a:pPr>
                  <a:r>
                    <a:rPr lang="es-ES" altLang="es-ES" dirty="0"/>
                    <a:t>			</a:t>
                  </a:r>
                </a:p>
                <a:p>
                  <a:pPr>
                    <a:spcBef>
                      <a:spcPct val="50000"/>
                    </a:spcBef>
                  </a:pPr>
                  <a:r>
                    <a:rPr lang="es-ES" altLang="es-ES" dirty="0"/>
                    <a:t>			CC. Naturales</a:t>
                  </a:r>
                </a:p>
                <a:p>
                  <a:pPr>
                    <a:spcBef>
                      <a:spcPct val="50000"/>
                    </a:spcBef>
                  </a:pPr>
                  <a:r>
                    <a:rPr lang="es-ES" altLang="es-ES" b="1" dirty="0"/>
                    <a:t>ENCICLOPEDIA	</a:t>
                  </a:r>
                  <a:r>
                    <a:rPr lang="es-ES" altLang="es-ES" dirty="0"/>
                    <a:t>	</a:t>
                  </a:r>
                </a:p>
                <a:p>
                  <a:pPr>
                    <a:spcBef>
                      <a:spcPct val="50000"/>
                    </a:spcBef>
                  </a:pPr>
                  <a:r>
                    <a:rPr lang="es-ES" altLang="es-ES" dirty="0"/>
                    <a:t>			CC. Sociales</a:t>
                  </a:r>
                </a:p>
              </p:txBody>
            </p:sp>
            <p:sp>
              <p:nvSpPr>
                <p:cNvPr id="14" name="Line 6">
                  <a:extLst>
                    <a:ext uri="{FF2B5EF4-FFF2-40B4-BE49-F238E27FC236}">
                      <a16:creationId xmlns:a16="http://schemas.microsoft.com/office/drawing/2014/main" id="{162805A9-D468-49A1-8E6F-6F234D485B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12" y="2822"/>
                  <a:ext cx="91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5" name="AutoShape 7">
                  <a:extLst>
                    <a:ext uri="{FF2B5EF4-FFF2-40B4-BE49-F238E27FC236}">
                      <a16:creationId xmlns:a16="http://schemas.microsoft.com/office/drawing/2014/main" id="{F2CE2E3A-DE14-48B9-BE1F-1A6AF5FD7F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0" y="3216"/>
                  <a:ext cx="240" cy="912"/>
                </a:xfrm>
                <a:prstGeom prst="leftBrace">
                  <a:avLst>
                    <a:gd name="adj1" fmla="val 31667"/>
                    <a:gd name="adj2" fmla="val 50000"/>
                  </a:avLst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sp>
            <p:nvSpPr>
              <p:cNvPr id="12" name="AutoShape 8">
                <a:extLst>
                  <a:ext uri="{FF2B5EF4-FFF2-40B4-BE49-F238E27FC236}">
                    <a16:creationId xmlns:a16="http://schemas.microsoft.com/office/drawing/2014/main" id="{1AA2F24C-8DA8-4129-9787-86817F97A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3" y="1320"/>
                <a:ext cx="240" cy="672"/>
              </a:xfrm>
              <a:prstGeom prst="leftBrace">
                <a:avLst>
                  <a:gd name="adj1" fmla="val 23333"/>
                  <a:gd name="adj2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6" name="Line 9">
              <a:extLst>
                <a:ext uri="{FF2B5EF4-FFF2-40B4-BE49-F238E27FC236}">
                  <a16:creationId xmlns:a16="http://schemas.microsoft.com/office/drawing/2014/main" id="{66095939-A9D2-415B-9D42-471956EA37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4" y="1132"/>
              <a:ext cx="0" cy="5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Line 10">
              <a:extLst>
                <a:ext uri="{FF2B5EF4-FFF2-40B4-BE49-F238E27FC236}">
                  <a16:creationId xmlns:a16="http://schemas.microsoft.com/office/drawing/2014/main" id="{1A2A4589-2C00-492D-83AD-B3E9DEE091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4" y="1656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8" name="Line 11">
              <a:extLst>
                <a:ext uri="{FF2B5EF4-FFF2-40B4-BE49-F238E27FC236}">
                  <a16:creationId xmlns:a16="http://schemas.microsoft.com/office/drawing/2014/main" id="{99F45A85-6C15-4AFD-B9AB-EF796FE377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150" y="2321"/>
              <a:ext cx="1252" cy="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9" name="Line 12">
              <a:extLst>
                <a:ext uri="{FF2B5EF4-FFF2-40B4-BE49-F238E27FC236}">
                  <a16:creationId xmlns:a16="http://schemas.microsoft.com/office/drawing/2014/main" id="{22AB7C18-48A0-4B1B-9C25-2625F2BB14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92" y="1789"/>
              <a:ext cx="10" cy="5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0" name="Line 13">
              <a:extLst>
                <a:ext uri="{FF2B5EF4-FFF2-40B4-BE49-F238E27FC236}">
                  <a16:creationId xmlns:a16="http://schemas.microsoft.com/office/drawing/2014/main" id="{27BAF112-1041-405C-870A-A710BD398B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56" y="1789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49512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210B43-9863-48F9-9DDB-A2813C9DC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grpSp>
        <p:nvGrpSpPr>
          <p:cNvPr id="3" name="Group 10">
            <a:extLst>
              <a:ext uri="{FF2B5EF4-FFF2-40B4-BE49-F238E27FC236}">
                <a16:creationId xmlns:a16="http://schemas.microsoft.com/office/drawing/2014/main" id="{9E022479-7C63-4B12-A934-F32C3A6EECF1}"/>
              </a:ext>
            </a:extLst>
          </p:cNvPr>
          <p:cNvGrpSpPr>
            <a:grpSpLocks/>
          </p:cNvGrpSpPr>
          <p:nvPr/>
        </p:nvGrpSpPr>
        <p:grpSpPr bwMode="auto">
          <a:xfrm>
            <a:off x="381000" y="497058"/>
            <a:ext cx="8324851" cy="5078413"/>
            <a:chOff x="240" y="384"/>
            <a:chExt cx="5244" cy="3199"/>
          </a:xfrm>
        </p:grpSpPr>
        <p:grpSp>
          <p:nvGrpSpPr>
            <p:cNvPr id="5" name="Group 2">
              <a:extLst>
                <a:ext uri="{FF2B5EF4-FFF2-40B4-BE49-F238E27FC236}">
                  <a16:creationId xmlns:a16="http://schemas.microsoft.com/office/drawing/2014/main" id="{C2E62D08-C81B-4B08-8B4C-2F1CBF02E2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" y="384"/>
              <a:ext cx="5232" cy="3199"/>
              <a:chOff x="240" y="384"/>
              <a:chExt cx="5232" cy="3199"/>
            </a:xfrm>
          </p:grpSpPr>
          <p:sp>
            <p:nvSpPr>
              <p:cNvPr id="7" name="Text Box 3">
                <a:extLst>
                  <a:ext uri="{FF2B5EF4-FFF2-40B4-BE49-F238E27FC236}">
                    <a16:creationId xmlns:a16="http://schemas.microsoft.com/office/drawing/2014/main" id="{38CAFB66-20C6-44FA-9C0C-D4959659220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0" y="384"/>
                <a:ext cx="5232" cy="31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altLang="es-ES" b="1" u="sng" dirty="0"/>
                  <a:t>PARADIGMAS DEL SIGLO XIX. </a:t>
                </a:r>
                <a:r>
                  <a:rPr lang="es-ES" altLang="es-ES" b="1" dirty="0"/>
                  <a:t>			</a:t>
                </a:r>
                <a:r>
                  <a:rPr lang="es-ES" altLang="es-ES" dirty="0"/>
                  <a:t>(A. </a:t>
                </a:r>
                <a:r>
                  <a:rPr lang="es-ES" altLang="es-ES" dirty="0" err="1"/>
                  <a:t>Von</a:t>
                </a:r>
                <a:r>
                  <a:rPr lang="es-ES" altLang="es-ES" dirty="0"/>
                  <a:t> Humboldt/C. Ritter)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" altLang="es-ES" b="1" dirty="0"/>
                  <a:t>EDUCACIÓN</a:t>
                </a:r>
                <a:r>
                  <a:rPr lang="es-ES" altLang="es-ES" dirty="0"/>
                  <a:t>			Universidad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" altLang="es-ES" b="1" dirty="0"/>
                  <a:t>ROMANTICISMO</a:t>
                </a:r>
                <a:r>
                  <a:rPr lang="es-ES" altLang="es-ES" dirty="0"/>
                  <a:t>		Artes		Paisajes exóticos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" altLang="es-ES" dirty="0"/>
                  <a:t>				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" altLang="es-ES" dirty="0"/>
                  <a:t>				Desarrollo técnico y científico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" altLang="es-ES" b="1" dirty="0"/>
                  <a:t>EXPLORACIONES</a:t>
                </a:r>
                <a:r>
                  <a:rPr lang="es-ES" altLang="es-ES" dirty="0"/>
                  <a:t>			Instituciones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" altLang="es-ES" dirty="0"/>
                  <a:t>				Conservacionismo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" altLang="es-ES" dirty="0"/>
                  <a:t>				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" altLang="es-ES" dirty="0"/>
                  <a:t>				Positivismo: formular leyes 						generales que expliquen los paisajes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" altLang="es-ES" b="1" dirty="0"/>
                  <a:t>FILOSOFÍA</a:t>
                </a:r>
                <a:r>
                  <a:rPr lang="es-ES" altLang="es-ES" dirty="0"/>
                  <a:t>			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" altLang="es-ES" dirty="0"/>
                  <a:t>				Historicismo: hechos únicos; 						separación hombre/naturaleza</a:t>
                </a:r>
              </a:p>
            </p:txBody>
          </p:sp>
          <p:sp>
            <p:nvSpPr>
              <p:cNvPr id="8" name="AutoShape 4">
                <a:extLst>
                  <a:ext uri="{FF2B5EF4-FFF2-40B4-BE49-F238E27FC236}">
                    <a16:creationId xmlns:a16="http://schemas.microsoft.com/office/drawing/2014/main" id="{57F34A58-733D-48C6-AF06-F4E04210A8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2496"/>
                <a:ext cx="240" cy="1087"/>
              </a:xfrm>
              <a:prstGeom prst="leftBrace">
                <a:avLst>
                  <a:gd name="adj1" fmla="val 50000"/>
                  <a:gd name="adj2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9" name="AutoShape 5">
                <a:extLst>
                  <a:ext uri="{FF2B5EF4-FFF2-40B4-BE49-F238E27FC236}">
                    <a16:creationId xmlns:a16="http://schemas.microsoft.com/office/drawing/2014/main" id="{1BB9F0A1-03F5-4044-A69B-5A996F2E7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391"/>
                <a:ext cx="240" cy="857"/>
              </a:xfrm>
              <a:prstGeom prst="leftBrace">
                <a:avLst>
                  <a:gd name="adj1" fmla="val 31667"/>
                  <a:gd name="adj2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" name="Line 6">
                <a:extLst>
                  <a:ext uri="{FF2B5EF4-FFF2-40B4-BE49-F238E27FC236}">
                    <a16:creationId xmlns:a16="http://schemas.microsoft.com/office/drawing/2014/main" id="{4ED730D8-9C9E-4E9C-8A1B-D5958AD610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76" y="1014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" name="Line 7">
                <a:extLst>
                  <a:ext uri="{FF2B5EF4-FFF2-40B4-BE49-F238E27FC236}">
                    <a16:creationId xmlns:a16="http://schemas.microsoft.com/office/drawing/2014/main" id="{FEE26391-3AC0-43D9-A34A-762A8BF7BD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8" y="775"/>
                <a:ext cx="96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" name="Line 8">
                <a:extLst>
                  <a:ext uri="{FF2B5EF4-FFF2-40B4-BE49-F238E27FC236}">
                    <a16:creationId xmlns:a16="http://schemas.microsoft.com/office/drawing/2014/main" id="{1AB15630-A039-4E5B-A434-66004E26E9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48" y="1023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id="{86D71915-3CAC-4D21-9A97-46B44CCBE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8" y="384"/>
              <a:ext cx="2256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pic>
        <p:nvPicPr>
          <p:cNvPr id="14" name="Picture 2" descr="Portada">
            <a:extLst>
              <a:ext uri="{FF2B5EF4-FFF2-40B4-BE49-F238E27FC236}">
                <a16:creationId xmlns:a16="http://schemas.microsoft.com/office/drawing/2014/main" id="{BF5A6420-7825-4AF9-BC77-C36A6DADB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5753" y="1342407"/>
            <a:ext cx="1520000" cy="211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6 Rectángulo">
            <a:extLst>
              <a:ext uri="{FF2B5EF4-FFF2-40B4-BE49-F238E27FC236}">
                <a16:creationId xmlns:a16="http://schemas.microsoft.com/office/drawing/2014/main" id="{CB0E5C39-A00A-4EB2-80DB-4D0A92B2A0AE}"/>
              </a:ext>
            </a:extLst>
          </p:cNvPr>
          <p:cNvSpPr/>
          <p:nvPr/>
        </p:nvSpPr>
        <p:spPr>
          <a:xfrm>
            <a:off x="7020266" y="1018234"/>
            <a:ext cx="2376264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Alexander von Humboldt</a:t>
            </a:r>
          </a:p>
        </p:txBody>
      </p:sp>
      <p:sp>
        <p:nvSpPr>
          <p:cNvPr id="17" name="5 Rectángulo">
            <a:extLst>
              <a:ext uri="{FF2B5EF4-FFF2-40B4-BE49-F238E27FC236}">
                <a16:creationId xmlns:a16="http://schemas.microsoft.com/office/drawing/2014/main" id="{7F39BDCC-A83B-4F2A-9858-6C7ACCD7B7B3}"/>
              </a:ext>
            </a:extLst>
          </p:cNvPr>
          <p:cNvSpPr/>
          <p:nvPr/>
        </p:nvSpPr>
        <p:spPr>
          <a:xfrm>
            <a:off x="7844822" y="3974691"/>
            <a:ext cx="1070578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Carl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Ritter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2" descr="Carl Ritter Litho (cropped).jpg">
            <a:extLst>
              <a:ext uri="{FF2B5EF4-FFF2-40B4-BE49-F238E27FC236}">
                <a16:creationId xmlns:a16="http://schemas.microsoft.com/office/drawing/2014/main" id="{D2397F2E-A6C6-4A59-AF79-7A46D66331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2804" y="4285587"/>
            <a:ext cx="1611196" cy="195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551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210B43-9863-48F9-9DDB-A2813C9DC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92574"/>
            <a:ext cx="890016" cy="310896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329F9CC6-D163-49C8-9501-F676E8E00AF0}"/>
              </a:ext>
            </a:extLst>
          </p:cNvPr>
          <p:cNvGrpSpPr>
            <a:grpSpLocks/>
          </p:cNvGrpSpPr>
          <p:nvPr/>
        </p:nvGrpSpPr>
        <p:grpSpPr bwMode="auto">
          <a:xfrm>
            <a:off x="271406" y="0"/>
            <a:ext cx="8382000" cy="5678488"/>
            <a:chOff x="192" y="384"/>
            <a:chExt cx="5280" cy="3577"/>
          </a:xfrm>
        </p:grpSpPr>
        <p:sp>
          <p:nvSpPr>
            <p:cNvPr id="5" name="Text Box 3">
              <a:extLst>
                <a:ext uri="{FF2B5EF4-FFF2-40B4-BE49-F238E27FC236}">
                  <a16:creationId xmlns:a16="http://schemas.microsoft.com/office/drawing/2014/main" id="{E0326142-8CCD-4144-8D45-6B0EB3816F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" y="384"/>
              <a:ext cx="5280" cy="3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s-ES" altLang="es-ES" dirty="0"/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	</a:t>
              </a:r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	</a:t>
              </a:r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	</a:t>
              </a:r>
              <a:r>
                <a:rPr lang="es-ES" altLang="es-ES" b="1" dirty="0"/>
                <a:t>Método descriptivo</a:t>
              </a:r>
            </a:p>
            <a:p>
              <a:pPr>
                <a:spcBef>
                  <a:spcPct val="50000"/>
                </a:spcBef>
              </a:pPr>
              <a:r>
                <a:rPr lang="es-ES" altLang="es-ES" b="1" dirty="0"/>
                <a:t>	Método cartográfico</a:t>
              </a:r>
            </a:p>
            <a:p>
              <a:pPr>
                <a:spcBef>
                  <a:spcPct val="50000"/>
                </a:spcBef>
              </a:pPr>
              <a:r>
                <a:rPr lang="es-ES" altLang="es-ES" b="1" dirty="0"/>
                <a:t>	Método explicativo</a:t>
              </a:r>
            </a:p>
            <a:p>
              <a:pPr>
                <a:spcBef>
                  <a:spcPct val="50000"/>
                </a:spcBef>
              </a:pPr>
              <a:endParaRPr lang="es-ES" altLang="es-ES" dirty="0"/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			</a:t>
              </a:r>
            </a:p>
            <a:p>
              <a:pPr>
                <a:spcBef>
                  <a:spcPct val="50000"/>
                </a:spcBef>
              </a:pPr>
              <a:endParaRPr lang="es-ES" altLang="es-ES" sz="800" dirty="0"/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			</a:t>
              </a:r>
              <a:r>
                <a:rPr lang="es-ES" altLang="es-ES" b="1" dirty="0"/>
                <a:t>REGIONAL</a:t>
              </a:r>
              <a:r>
                <a:rPr lang="es-ES" altLang="es-ES" dirty="0"/>
                <a:t>: estudia unidades 						paisajísticas delimitadas</a:t>
              </a:r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    Dos ramas de estudio</a:t>
              </a:r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			</a:t>
              </a:r>
            </a:p>
            <a:p>
              <a:pPr>
                <a:spcBef>
                  <a:spcPct val="50000"/>
                </a:spcBef>
              </a:pPr>
              <a:r>
                <a:rPr lang="es-ES" altLang="es-ES" dirty="0"/>
                <a:t>			</a:t>
              </a:r>
              <a:r>
                <a:rPr lang="es-ES" altLang="es-ES" b="1" dirty="0"/>
                <a:t>GLOBAL</a:t>
              </a:r>
              <a:r>
                <a:rPr lang="es-ES" altLang="es-ES" dirty="0"/>
                <a:t>: estudia hechos generales. Paisaje 				natural/Paisaje humanizado</a:t>
              </a:r>
            </a:p>
          </p:txBody>
        </p:sp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EDA87560-A8CC-47EF-9EFE-B7EDDCCD2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2" y="2448"/>
              <a:ext cx="96" cy="1488"/>
            </a:xfrm>
            <a:prstGeom prst="leftBrace">
              <a:avLst>
                <a:gd name="adj1" fmla="val 12916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" name="Rectangle 5">
              <a:extLst>
                <a:ext uri="{FF2B5EF4-FFF2-40B4-BE49-F238E27FC236}">
                  <a16:creationId xmlns:a16="http://schemas.microsoft.com/office/drawing/2014/main" id="{D67CD143-A00D-4D0A-8FF7-95181002D5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" y="912"/>
              <a:ext cx="1968" cy="13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C85A6982-3062-40FA-8211-992352078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400"/>
              <a:ext cx="240" cy="624"/>
            </a:xfrm>
            <a:prstGeom prst="downArrow">
              <a:avLst>
                <a:gd name="adj1" fmla="val 50000"/>
                <a:gd name="adj2" fmla="val 6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065912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210B43-9863-48F9-9DDB-A2813C9DC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C4ABF83D-6CC7-4D39-80A0-8C3AE8497DA7}"/>
              </a:ext>
            </a:extLst>
          </p:cNvPr>
          <p:cNvGrpSpPr>
            <a:grpSpLocks/>
          </p:cNvGrpSpPr>
          <p:nvPr/>
        </p:nvGrpSpPr>
        <p:grpSpPr bwMode="auto">
          <a:xfrm>
            <a:off x="226858" y="489480"/>
            <a:ext cx="8458200" cy="4108450"/>
            <a:chOff x="240" y="240"/>
            <a:chExt cx="5328" cy="2588"/>
          </a:xfrm>
        </p:grpSpPr>
        <p:sp>
          <p:nvSpPr>
            <p:cNvPr id="5" name="Text Box 3">
              <a:extLst>
                <a:ext uri="{FF2B5EF4-FFF2-40B4-BE49-F238E27FC236}">
                  <a16:creationId xmlns:a16="http://schemas.microsoft.com/office/drawing/2014/main" id="{7A9A1393-A303-4586-9F83-2D0ACBFBBA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" y="240"/>
              <a:ext cx="5328" cy="25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altLang="es-ES" b="1" u="sng" dirty="0"/>
                <a:t>PARADIGMAS DEL SIGLO XX</a:t>
              </a:r>
            </a:p>
            <a:p>
              <a:pPr>
                <a:spcBef>
                  <a:spcPct val="50000"/>
                </a:spcBef>
              </a:pPr>
              <a:endParaRPr lang="es-ES" altLang="es-ES" dirty="0"/>
            </a:p>
            <a:p>
              <a:pPr>
                <a:spcBef>
                  <a:spcPct val="50000"/>
                </a:spcBef>
              </a:pPr>
              <a:r>
                <a:rPr lang="es-ES" altLang="es-ES" b="1" dirty="0"/>
                <a:t>POSIBILISMO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" altLang="es-ES" dirty="0"/>
                <a:t>	Hombre agente activo		reacción al </a:t>
              </a:r>
              <a:r>
                <a:rPr lang="es-ES" altLang="es-ES" b="1" dirty="0"/>
                <a:t>determinismo</a:t>
              </a:r>
            </a:p>
            <a:p>
              <a:pPr>
                <a:spcBef>
                  <a:spcPct val="50000"/>
                </a:spcBef>
              </a:pPr>
              <a:endParaRPr lang="es-ES" altLang="es-ES" dirty="0"/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" altLang="es-ES" dirty="0"/>
                <a:t>	Objeto		     Región. Interacción hombre/medio</a:t>
              </a:r>
            </a:p>
            <a:p>
              <a:pPr>
                <a:spcBef>
                  <a:spcPct val="50000"/>
                </a:spcBef>
              </a:pPr>
              <a:endParaRPr lang="es-ES" altLang="es-ES" dirty="0"/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" altLang="es-ES" dirty="0"/>
                <a:t>	Monografías regionales:  Francia		    España</a:t>
              </a:r>
            </a:p>
            <a:p>
              <a:pPr>
                <a:spcBef>
                  <a:spcPct val="50000"/>
                </a:spcBef>
              </a:pPr>
              <a:endParaRPr lang="es-ES" altLang="es-ES" dirty="0"/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" altLang="es-ES" dirty="0"/>
                <a:t>	Autores: L. Febvre, P. Vidal de la Blache, Dubois, E. De Martonne, ...</a:t>
              </a:r>
            </a:p>
          </p:txBody>
        </p:sp>
        <p:sp>
          <p:nvSpPr>
            <p:cNvPr id="6" name="Line 4">
              <a:extLst>
                <a:ext uri="{FF2B5EF4-FFF2-40B4-BE49-F238E27FC236}">
                  <a16:creationId xmlns:a16="http://schemas.microsoft.com/office/drawing/2014/main" id="{D1FE0C54-E8DE-445E-996B-A99036F97D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04" y="2176"/>
              <a:ext cx="8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Line 5">
              <a:extLst>
                <a:ext uri="{FF2B5EF4-FFF2-40B4-BE49-F238E27FC236}">
                  <a16:creationId xmlns:a16="http://schemas.microsoft.com/office/drawing/2014/main" id="{3254BF13-23AB-48A7-828A-B44413F92B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51" y="1642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8" name="Line 6">
              <a:extLst>
                <a:ext uri="{FF2B5EF4-FFF2-40B4-BE49-F238E27FC236}">
                  <a16:creationId xmlns:a16="http://schemas.microsoft.com/office/drawing/2014/main" id="{D9BE4AB1-94E1-4385-9CAA-D1DCFF0B04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09" y="114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9" name="2 Rectángulo">
            <a:extLst>
              <a:ext uri="{FF2B5EF4-FFF2-40B4-BE49-F238E27FC236}">
                <a16:creationId xmlns:a16="http://schemas.microsoft.com/office/drawing/2014/main" id="{CDDF0894-E380-4337-93A4-A608034C9457}"/>
              </a:ext>
            </a:extLst>
          </p:cNvPr>
          <p:cNvSpPr/>
          <p:nvPr/>
        </p:nvSpPr>
        <p:spPr>
          <a:xfrm>
            <a:off x="673801" y="4792809"/>
            <a:ext cx="4467957" cy="17851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s-ES" sz="1100" dirty="0"/>
              <a:t>Para Vidal el objeto de la geografía era la relación hombre-naturaleza, desde la perspectiva del paisaje, del estudio de la región. Al hombre lo considera un ser activo, que sufre la influencia del medio, actuando sobre este y transformándolo. Bajo esta perspectiva la naturaleza se considera como un conjunto de posibilidades para la acción del hombre.</a:t>
            </a:r>
          </a:p>
          <a:p>
            <a:r>
              <a:rPr lang="es-ES" sz="1100" dirty="0"/>
              <a:t>Vidal opina que una comunidad se desarrolla sobre una región, que supone la infraestructura ofrecida por la naturaleza. El hombre se adapta a esta región mediante un conjunto de técnicas, hábitos, costumbres, que Vidal denomina géneros de vida, una situación de equilibrio entre el hombre y el medio construida históricamente por las sociedades.</a:t>
            </a:r>
          </a:p>
        </p:txBody>
      </p:sp>
      <p:pic>
        <p:nvPicPr>
          <p:cNvPr id="10" name="Picture 2" descr="https://upload.wikimedia.org/wikipedia/commons/thumb/3/39/VIdal_de_la_Blache%2C_Paul%2C_BNF_Gallica.jpg/220px-VIdal_de_la_Blache%2C_Paul%2C_BNF_Gallica.jpg">
            <a:extLst>
              <a:ext uri="{FF2B5EF4-FFF2-40B4-BE49-F238E27FC236}">
                <a16:creationId xmlns:a16="http://schemas.microsoft.com/office/drawing/2014/main" id="{9363EB4E-509D-41E4-9560-52D90142CF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97" y="573869"/>
            <a:ext cx="1670506" cy="214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4 Rectángulo">
            <a:extLst>
              <a:ext uri="{FF2B5EF4-FFF2-40B4-BE49-F238E27FC236}">
                <a16:creationId xmlns:a16="http://schemas.microsoft.com/office/drawing/2014/main" id="{3823663F-07D6-47A9-8DD9-7F1579132061}"/>
              </a:ext>
            </a:extLst>
          </p:cNvPr>
          <p:cNvSpPr/>
          <p:nvPr/>
        </p:nvSpPr>
        <p:spPr>
          <a:xfrm>
            <a:off x="7473494" y="2796166"/>
            <a:ext cx="216024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Paul Vidal de La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Blache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6 Rectángulo">
            <a:extLst>
              <a:ext uri="{FF2B5EF4-FFF2-40B4-BE49-F238E27FC236}">
                <a16:creationId xmlns:a16="http://schemas.microsoft.com/office/drawing/2014/main" id="{431B4FBB-D888-4EFE-8F3E-D30572B4E020}"/>
              </a:ext>
            </a:extLst>
          </p:cNvPr>
          <p:cNvSpPr/>
          <p:nvPr/>
        </p:nvSpPr>
        <p:spPr>
          <a:xfrm>
            <a:off x="5141758" y="6100164"/>
            <a:ext cx="2365539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Cuadro de la geografía de Francia. </a:t>
            </a:r>
          </a:p>
          <a:p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Principios de Geografía Humana. </a:t>
            </a:r>
          </a:p>
        </p:txBody>
      </p:sp>
    </p:spTree>
    <p:extLst>
      <p:ext uri="{BB962C8B-B14F-4D97-AF65-F5344CB8AC3E}">
        <p14:creationId xmlns:p14="http://schemas.microsoft.com/office/powerpoint/2010/main" val="3874648250"/>
      </p:ext>
    </p:extLst>
  </p:cSld>
  <p:clrMapOvr>
    <a:masterClrMapping/>
  </p:clrMapOvr>
</p:sld>
</file>

<file path=ppt/theme/theme1.xml><?xml version="1.0" encoding="utf-8"?>
<a:theme xmlns:a="http://schemas.openxmlformats.org/drawingml/2006/main" name="UJA 4-3_Diapositiva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9F4CB38C-7162-184B-8B1D-A11A734C8720}" vid="{F41C3500-B157-C144-B333-ECFF43FF70E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UJA 4-3_Diapositiva</Template>
  <TotalTime>675</TotalTime>
  <Words>2048</Words>
  <Application>Microsoft Office PowerPoint</Application>
  <PresentationFormat>Transparencia</PresentationFormat>
  <Paragraphs>261</Paragraphs>
  <Slides>26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Times New Roman</vt:lpstr>
      <vt:lpstr>UJA 4-3_Diapositiva</vt:lpstr>
      <vt:lpstr>TEMA 3. EL ESPACIO GEOGRÁFICO Y SU TRATAMIENTO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Universidad de Jaén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Servicio de Informática</dc:creator>
  <cp:lastModifiedBy>Ildefonso David Ruiz Lopez</cp:lastModifiedBy>
  <cp:revision>77</cp:revision>
  <dcterms:created xsi:type="dcterms:W3CDTF">2016-07-08T12:48:22Z</dcterms:created>
  <dcterms:modified xsi:type="dcterms:W3CDTF">2024-01-13T20:45:08Z</dcterms:modified>
</cp:coreProperties>
</file>