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2"/>
  </p:notesMasterIdLst>
  <p:sldIdLst>
    <p:sldId id="257" r:id="rId2"/>
    <p:sldId id="260" r:id="rId3"/>
    <p:sldId id="306" r:id="rId4"/>
    <p:sldId id="288" r:id="rId5"/>
    <p:sldId id="289" r:id="rId6"/>
    <p:sldId id="296" r:id="rId7"/>
    <p:sldId id="297" r:id="rId8"/>
    <p:sldId id="299" r:id="rId9"/>
    <p:sldId id="290" r:id="rId10"/>
    <p:sldId id="302" r:id="rId11"/>
    <p:sldId id="303" r:id="rId12"/>
    <p:sldId id="304" r:id="rId13"/>
    <p:sldId id="294" r:id="rId14"/>
    <p:sldId id="295" r:id="rId15"/>
    <p:sldId id="298" r:id="rId16"/>
    <p:sldId id="305" r:id="rId17"/>
    <p:sldId id="300" r:id="rId18"/>
    <p:sldId id="293" r:id="rId19"/>
    <p:sldId id="301" r:id="rId20"/>
    <p:sldId id="287" r:id="rId21"/>
  </p:sldIdLst>
  <p:sldSz cx="9144000" cy="6858000" type="overhead"/>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p:restoredTop sz="94695"/>
  </p:normalViewPr>
  <p:slideViewPr>
    <p:cSldViewPr snapToGrid="0" snapToObjects="1">
      <p:cViewPr varScale="1">
        <p:scale>
          <a:sx n="68" d="100"/>
          <a:sy n="68" d="100"/>
        </p:scale>
        <p:origin x="144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088302-AB1A-45EA-843A-CD976A01106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S"/>
        </a:p>
      </dgm:t>
    </dgm:pt>
    <dgm:pt modelId="{3AD7470A-A2B0-40D4-BB5B-E3D2B60E22E3}">
      <dgm:prSet phldrT="[Texto]"/>
      <dgm:spPr/>
      <dgm:t>
        <a:bodyPr/>
        <a:lstStyle/>
        <a:p>
          <a:r>
            <a:rPr lang="es-ES" u="sng" dirty="0"/>
            <a:t>LOCALIZACIÓN</a:t>
          </a:r>
        </a:p>
        <a:p>
          <a:r>
            <a:rPr lang="es-ES" dirty="0"/>
            <a:t>(punto localizable por las coordenadas)</a:t>
          </a:r>
        </a:p>
      </dgm:t>
    </dgm:pt>
    <dgm:pt modelId="{222549BB-71FF-4703-A651-D6E58F43D604}" type="parTrans" cxnId="{E759A9C9-641E-4747-A65E-F4BF4E11C324}">
      <dgm:prSet/>
      <dgm:spPr/>
      <dgm:t>
        <a:bodyPr/>
        <a:lstStyle/>
        <a:p>
          <a:endParaRPr lang="es-ES"/>
        </a:p>
      </dgm:t>
    </dgm:pt>
    <dgm:pt modelId="{C1F3019E-687D-455D-AF1E-C0FD8F84311F}" type="sibTrans" cxnId="{E759A9C9-641E-4747-A65E-F4BF4E11C324}">
      <dgm:prSet/>
      <dgm:spPr/>
      <dgm:t>
        <a:bodyPr/>
        <a:lstStyle/>
        <a:p>
          <a:endParaRPr lang="es-ES"/>
        </a:p>
      </dgm:t>
    </dgm:pt>
    <dgm:pt modelId="{4123097E-6DE8-40F9-B78F-B73A138B4B63}">
      <dgm:prSet phldrT="[Texto]"/>
      <dgm:spPr/>
      <dgm:t>
        <a:bodyPr/>
        <a:lstStyle/>
        <a:p>
          <a:r>
            <a:rPr lang="es-ES" u="sng" dirty="0"/>
            <a:t>DINAMISMO</a:t>
          </a:r>
        </a:p>
        <a:p>
          <a:r>
            <a:rPr lang="es-ES" dirty="0"/>
            <a:t>(el medio está sometido a cambios. El cambio es consustancial al espacio y el resultado es el paisaje)</a:t>
          </a:r>
        </a:p>
      </dgm:t>
    </dgm:pt>
    <dgm:pt modelId="{EE9D0843-6E4E-4ABB-BEDC-F78453B88397}" type="parTrans" cxnId="{DDDC02C6-79CC-4B8D-A35C-1D3E299C055A}">
      <dgm:prSet/>
      <dgm:spPr/>
      <dgm:t>
        <a:bodyPr/>
        <a:lstStyle/>
        <a:p>
          <a:endParaRPr lang="es-ES"/>
        </a:p>
      </dgm:t>
    </dgm:pt>
    <dgm:pt modelId="{91788030-4850-4CFE-A709-5EB8B73E6D42}" type="sibTrans" cxnId="{DDDC02C6-79CC-4B8D-A35C-1D3E299C055A}">
      <dgm:prSet/>
      <dgm:spPr/>
      <dgm:t>
        <a:bodyPr/>
        <a:lstStyle/>
        <a:p>
          <a:endParaRPr lang="es-ES"/>
        </a:p>
      </dgm:t>
    </dgm:pt>
    <dgm:pt modelId="{BAB803CC-1819-4E12-AD5B-411DA1E8A800}">
      <dgm:prSet phldrT="[Texto]"/>
      <dgm:spPr/>
      <dgm:t>
        <a:bodyPr/>
        <a:lstStyle/>
        <a:p>
          <a:r>
            <a:rPr lang="es-ES" u="sng" dirty="0"/>
            <a:t>EXTENSIÓN</a:t>
          </a:r>
          <a:r>
            <a:rPr lang="es-ES" dirty="0"/>
            <a:t> </a:t>
          </a:r>
        </a:p>
        <a:p>
          <a:r>
            <a:rPr lang="es-ES" dirty="0"/>
            <a:t>(espacio individualizado con respecto a otro espacio.  Existen varias áreas con diferentes características)</a:t>
          </a:r>
        </a:p>
      </dgm:t>
    </dgm:pt>
    <dgm:pt modelId="{DAB4AD2B-4413-4332-B16F-CD96C08F9020}" type="parTrans" cxnId="{3AF44467-D16D-4095-A625-62BADB0060F9}">
      <dgm:prSet/>
      <dgm:spPr/>
      <dgm:t>
        <a:bodyPr/>
        <a:lstStyle/>
        <a:p>
          <a:endParaRPr lang="es-ES"/>
        </a:p>
      </dgm:t>
    </dgm:pt>
    <dgm:pt modelId="{F6B54240-361F-407F-A076-21B027BA7689}" type="sibTrans" cxnId="{3AF44467-D16D-4095-A625-62BADB0060F9}">
      <dgm:prSet/>
      <dgm:spPr/>
      <dgm:t>
        <a:bodyPr/>
        <a:lstStyle/>
        <a:p>
          <a:endParaRPr lang="es-ES"/>
        </a:p>
      </dgm:t>
    </dgm:pt>
    <dgm:pt modelId="{912DC0E5-5275-44FE-A91C-B1AFA74D45FA}">
      <dgm:prSet phldrT="[Texto]"/>
      <dgm:spPr/>
      <dgm:t>
        <a:bodyPr/>
        <a:lstStyle/>
        <a:p>
          <a:r>
            <a:rPr lang="es-ES" u="sng" dirty="0"/>
            <a:t>PRINCIPIO DE CONEXIÓN </a:t>
          </a:r>
        </a:p>
        <a:p>
          <a:r>
            <a:rPr lang="es-ES" dirty="0"/>
            <a:t>(cada espacio tienen unas características propias pero tiene conexiones y relaciones con otros entornos)</a:t>
          </a:r>
        </a:p>
      </dgm:t>
    </dgm:pt>
    <dgm:pt modelId="{DD9621A9-5C14-4DFE-AA1C-F5410A851F28}" type="parTrans" cxnId="{B3DDA78F-996B-4558-A15F-ADAC051C9853}">
      <dgm:prSet/>
      <dgm:spPr/>
      <dgm:t>
        <a:bodyPr/>
        <a:lstStyle/>
        <a:p>
          <a:endParaRPr lang="es-ES"/>
        </a:p>
      </dgm:t>
    </dgm:pt>
    <dgm:pt modelId="{9FE1194B-AF17-4258-AF71-F959DB6B3DD1}" type="sibTrans" cxnId="{B3DDA78F-996B-4558-A15F-ADAC051C9853}">
      <dgm:prSet/>
      <dgm:spPr/>
      <dgm:t>
        <a:bodyPr/>
        <a:lstStyle/>
        <a:p>
          <a:endParaRPr lang="es-ES"/>
        </a:p>
      </dgm:t>
    </dgm:pt>
    <dgm:pt modelId="{820BFA18-1F0B-4FDF-B657-C43B84F1AB2F}">
      <dgm:prSet phldrT="[Texto]"/>
      <dgm:spPr/>
      <dgm:t>
        <a:bodyPr/>
        <a:lstStyle/>
        <a:p>
          <a:r>
            <a:rPr lang="es-ES" u="sng" dirty="0"/>
            <a:t>MAGNITUD/ESCALA</a:t>
          </a:r>
        </a:p>
        <a:p>
          <a:r>
            <a:rPr lang="es-ES" dirty="0"/>
            <a:t>(un espacio tienen mayor o menor importancia dependiendo de la escala del estudio empleado y su magnitud)</a:t>
          </a:r>
        </a:p>
      </dgm:t>
    </dgm:pt>
    <dgm:pt modelId="{934D25E1-0B48-48EF-9AAB-95DEA56A0392}" type="parTrans" cxnId="{718D7889-1858-4CA1-89A2-5EE30CB8EBA2}">
      <dgm:prSet/>
      <dgm:spPr/>
      <dgm:t>
        <a:bodyPr/>
        <a:lstStyle/>
        <a:p>
          <a:endParaRPr lang="es-ES"/>
        </a:p>
      </dgm:t>
    </dgm:pt>
    <dgm:pt modelId="{C78270D6-31AF-4D13-B6BD-26458C3F5D45}" type="sibTrans" cxnId="{718D7889-1858-4CA1-89A2-5EE30CB8EBA2}">
      <dgm:prSet/>
      <dgm:spPr/>
      <dgm:t>
        <a:bodyPr/>
        <a:lstStyle/>
        <a:p>
          <a:endParaRPr lang="es-ES"/>
        </a:p>
      </dgm:t>
    </dgm:pt>
    <dgm:pt modelId="{9E690DBB-6DD6-408D-8A46-F6A59DE7CEE8}">
      <dgm:prSet phldrT="[Texto]"/>
      <dgm:spPr/>
      <dgm:t>
        <a:bodyPr/>
        <a:lstStyle/>
        <a:p>
          <a:r>
            <a:rPr lang="es-ES" u="sng" dirty="0"/>
            <a:t>GLOBALIDAD TERRITORIAL </a:t>
          </a:r>
        </a:p>
        <a:p>
          <a:r>
            <a:rPr lang="es-ES" dirty="0"/>
            <a:t>(los elementos y factores geográficos pueden ser estudiados aisladamente- localmente- pero siguiendo unos patrones generales- globales-) </a:t>
          </a:r>
        </a:p>
      </dgm:t>
    </dgm:pt>
    <dgm:pt modelId="{21BED95C-5191-46E6-B6CF-C2F047E5BB9B}" type="parTrans" cxnId="{5907AC87-D726-431F-AC41-CA16266C231E}">
      <dgm:prSet/>
      <dgm:spPr/>
      <dgm:t>
        <a:bodyPr/>
        <a:lstStyle/>
        <a:p>
          <a:endParaRPr lang="es-ES"/>
        </a:p>
      </dgm:t>
    </dgm:pt>
    <dgm:pt modelId="{C1F68CFE-2F4C-4E37-AD74-5FAFF03B31B6}" type="sibTrans" cxnId="{5907AC87-D726-431F-AC41-CA16266C231E}">
      <dgm:prSet/>
      <dgm:spPr/>
      <dgm:t>
        <a:bodyPr/>
        <a:lstStyle/>
        <a:p>
          <a:endParaRPr lang="es-ES"/>
        </a:p>
      </dgm:t>
    </dgm:pt>
    <dgm:pt modelId="{74F2B37D-6A53-404E-B9A2-D47904FB3818}" type="pres">
      <dgm:prSet presAssocID="{94088302-AB1A-45EA-843A-CD976A01106C}" presName="diagram" presStyleCnt="0">
        <dgm:presLayoutVars>
          <dgm:dir/>
          <dgm:resizeHandles val="exact"/>
        </dgm:presLayoutVars>
      </dgm:prSet>
      <dgm:spPr/>
    </dgm:pt>
    <dgm:pt modelId="{BAB0756C-D122-4DB4-907F-0431B528E30A}" type="pres">
      <dgm:prSet presAssocID="{3AD7470A-A2B0-40D4-BB5B-E3D2B60E22E3}" presName="node" presStyleLbl="node1" presStyleIdx="0" presStyleCnt="6" custScaleX="125423" custLinFactNeighborX="-17223" custLinFactNeighborY="1608">
        <dgm:presLayoutVars>
          <dgm:bulletEnabled val="1"/>
        </dgm:presLayoutVars>
      </dgm:prSet>
      <dgm:spPr/>
    </dgm:pt>
    <dgm:pt modelId="{39B00547-C72D-46EC-89DB-2D7F90C7E374}" type="pres">
      <dgm:prSet presAssocID="{C1F3019E-687D-455D-AF1E-C0FD8F84311F}" presName="sibTrans" presStyleCnt="0"/>
      <dgm:spPr/>
    </dgm:pt>
    <dgm:pt modelId="{B43B2A45-06F8-43E3-A883-B0ECF3F9517F}" type="pres">
      <dgm:prSet presAssocID="{4123097E-6DE8-40F9-B78F-B73A138B4B63}" presName="node" presStyleLbl="node1" presStyleIdx="1" presStyleCnt="6" custScaleX="125580" custLinFactNeighborX="-7089" custLinFactNeighborY="1286">
        <dgm:presLayoutVars>
          <dgm:bulletEnabled val="1"/>
        </dgm:presLayoutVars>
      </dgm:prSet>
      <dgm:spPr/>
    </dgm:pt>
    <dgm:pt modelId="{8BB2AC4D-5C8B-40B5-B2B8-3984051A41F4}" type="pres">
      <dgm:prSet presAssocID="{91788030-4850-4CFE-A709-5EB8B73E6D42}" presName="sibTrans" presStyleCnt="0"/>
      <dgm:spPr/>
    </dgm:pt>
    <dgm:pt modelId="{599BEB02-146D-4C7E-BB82-2D77E20ABD18}" type="pres">
      <dgm:prSet presAssocID="{BAB803CC-1819-4E12-AD5B-411DA1E8A800}" presName="node" presStyleLbl="node1" presStyleIdx="2" presStyleCnt="6" custScaleX="125423" custLinFactNeighborX="-17223" custLinFactNeighborY="1608">
        <dgm:presLayoutVars>
          <dgm:bulletEnabled val="1"/>
        </dgm:presLayoutVars>
      </dgm:prSet>
      <dgm:spPr/>
    </dgm:pt>
    <dgm:pt modelId="{D1D3AF61-8278-4BAA-8787-19630AF10DA7}" type="pres">
      <dgm:prSet presAssocID="{F6B54240-361F-407F-A076-21B027BA7689}" presName="sibTrans" presStyleCnt="0"/>
      <dgm:spPr/>
    </dgm:pt>
    <dgm:pt modelId="{2FF662C8-3D31-4334-8213-352504B70072}" type="pres">
      <dgm:prSet presAssocID="{912DC0E5-5275-44FE-A91C-B1AFA74D45FA}" presName="node" presStyleLbl="node1" presStyleIdx="3" presStyleCnt="6" custScaleX="125580" custLinFactNeighborX="-4557" custLinFactNeighborY="2010">
        <dgm:presLayoutVars>
          <dgm:bulletEnabled val="1"/>
        </dgm:presLayoutVars>
      </dgm:prSet>
      <dgm:spPr/>
    </dgm:pt>
    <dgm:pt modelId="{42E0E01A-06B9-4819-A2AD-9166F44CA2B1}" type="pres">
      <dgm:prSet presAssocID="{9FE1194B-AF17-4258-AF71-F959DB6B3DD1}" presName="sibTrans" presStyleCnt="0"/>
      <dgm:spPr/>
    </dgm:pt>
    <dgm:pt modelId="{CB9ADC01-2A4D-4D85-AB6F-19480516928F}" type="pres">
      <dgm:prSet presAssocID="{820BFA18-1F0B-4FDF-B657-C43B84F1AB2F}" presName="node" presStyleLbl="node1" presStyleIdx="4" presStyleCnt="6" custScaleX="125423" custLinFactNeighborX="-14554" custLinFactNeighborY="1771">
        <dgm:presLayoutVars>
          <dgm:bulletEnabled val="1"/>
        </dgm:presLayoutVars>
      </dgm:prSet>
      <dgm:spPr/>
    </dgm:pt>
    <dgm:pt modelId="{9010B46C-408B-4A2E-B5DD-8F2051707570}" type="pres">
      <dgm:prSet presAssocID="{C78270D6-31AF-4D13-B6BD-26458C3F5D45}" presName="sibTrans" presStyleCnt="0"/>
      <dgm:spPr/>
    </dgm:pt>
    <dgm:pt modelId="{5024D8F9-6020-443B-A948-6695F96E4998}" type="pres">
      <dgm:prSet presAssocID="{9E690DBB-6DD6-408D-8A46-F6A59DE7CEE8}" presName="node" presStyleLbl="node1" presStyleIdx="5" presStyleCnt="6" custScaleX="125580" custLinFactNeighborX="-3997" custLinFactNeighborY="144">
        <dgm:presLayoutVars>
          <dgm:bulletEnabled val="1"/>
        </dgm:presLayoutVars>
      </dgm:prSet>
      <dgm:spPr/>
    </dgm:pt>
  </dgm:ptLst>
  <dgm:cxnLst>
    <dgm:cxn modelId="{82CFD921-537A-4411-8C1D-8C7336CABF00}" type="presOf" srcId="{BAB803CC-1819-4E12-AD5B-411DA1E8A800}" destId="{599BEB02-146D-4C7E-BB82-2D77E20ABD18}" srcOrd="0" destOrd="0" presId="urn:microsoft.com/office/officeart/2005/8/layout/default"/>
    <dgm:cxn modelId="{EA838628-A842-46D0-A28C-D010B0D2BB76}" type="presOf" srcId="{4123097E-6DE8-40F9-B78F-B73A138B4B63}" destId="{B43B2A45-06F8-43E3-A883-B0ECF3F9517F}" srcOrd="0" destOrd="0" presId="urn:microsoft.com/office/officeart/2005/8/layout/default"/>
    <dgm:cxn modelId="{4F94432D-D7D5-4861-82DE-C9014D392BBD}" type="presOf" srcId="{94088302-AB1A-45EA-843A-CD976A01106C}" destId="{74F2B37D-6A53-404E-B9A2-D47904FB3818}" srcOrd="0" destOrd="0" presId="urn:microsoft.com/office/officeart/2005/8/layout/default"/>
    <dgm:cxn modelId="{411CFC45-2EF5-4C40-B043-3BE8522D54AA}" type="presOf" srcId="{820BFA18-1F0B-4FDF-B657-C43B84F1AB2F}" destId="{CB9ADC01-2A4D-4D85-AB6F-19480516928F}" srcOrd="0" destOrd="0" presId="urn:microsoft.com/office/officeart/2005/8/layout/default"/>
    <dgm:cxn modelId="{3AF44467-D16D-4095-A625-62BADB0060F9}" srcId="{94088302-AB1A-45EA-843A-CD976A01106C}" destId="{BAB803CC-1819-4E12-AD5B-411DA1E8A800}" srcOrd="2" destOrd="0" parTransId="{DAB4AD2B-4413-4332-B16F-CD96C08F9020}" sibTransId="{F6B54240-361F-407F-A076-21B027BA7689}"/>
    <dgm:cxn modelId="{10416D58-EB3A-4951-9D63-AE2BB65EF705}" type="presOf" srcId="{3AD7470A-A2B0-40D4-BB5B-E3D2B60E22E3}" destId="{BAB0756C-D122-4DB4-907F-0431B528E30A}" srcOrd="0" destOrd="0" presId="urn:microsoft.com/office/officeart/2005/8/layout/default"/>
    <dgm:cxn modelId="{5907AC87-D726-431F-AC41-CA16266C231E}" srcId="{94088302-AB1A-45EA-843A-CD976A01106C}" destId="{9E690DBB-6DD6-408D-8A46-F6A59DE7CEE8}" srcOrd="5" destOrd="0" parTransId="{21BED95C-5191-46E6-B6CF-C2F047E5BB9B}" sibTransId="{C1F68CFE-2F4C-4E37-AD74-5FAFF03B31B6}"/>
    <dgm:cxn modelId="{718D7889-1858-4CA1-89A2-5EE30CB8EBA2}" srcId="{94088302-AB1A-45EA-843A-CD976A01106C}" destId="{820BFA18-1F0B-4FDF-B657-C43B84F1AB2F}" srcOrd="4" destOrd="0" parTransId="{934D25E1-0B48-48EF-9AAB-95DEA56A0392}" sibTransId="{C78270D6-31AF-4D13-B6BD-26458C3F5D45}"/>
    <dgm:cxn modelId="{B3DDA78F-996B-4558-A15F-ADAC051C9853}" srcId="{94088302-AB1A-45EA-843A-CD976A01106C}" destId="{912DC0E5-5275-44FE-A91C-B1AFA74D45FA}" srcOrd="3" destOrd="0" parTransId="{DD9621A9-5C14-4DFE-AA1C-F5410A851F28}" sibTransId="{9FE1194B-AF17-4258-AF71-F959DB6B3DD1}"/>
    <dgm:cxn modelId="{B7B5B496-44B9-43C0-B6DB-1FA67E6AE973}" type="presOf" srcId="{912DC0E5-5275-44FE-A91C-B1AFA74D45FA}" destId="{2FF662C8-3D31-4334-8213-352504B70072}" srcOrd="0" destOrd="0" presId="urn:microsoft.com/office/officeart/2005/8/layout/default"/>
    <dgm:cxn modelId="{DDDC02C6-79CC-4B8D-A35C-1D3E299C055A}" srcId="{94088302-AB1A-45EA-843A-CD976A01106C}" destId="{4123097E-6DE8-40F9-B78F-B73A138B4B63}" srcOrd="1" destOrd="0" parTransId="{EE9D0843-6E4E-4ABB-BEDC-F78453B88397}" sibTransId="{91788030-4850-4CFE-A709-5EB8B73E6D42}"/>
    <dgm:cxn modelId="{E759A9C9-641E-4747-A65E-F4BF4E11C324}" srcId="{94088302-AB1A-45EA-843A-CD976A01106C}" destId="{3AD7470A-A2B0-40D4-BB5B-E3D2B60E22E3}" srcOrd="0" destOrd="0" parTransId="{222549BB-71FF-4703-A651-D6E58F43D604}" sibTransId="{C1F3019E-687D-455D-AF1E-C0FD8F84311F}"/>
    <dgm:cxn modelId="{DC77D1EF-DD1E-4A26-90AB-3354A9C747F0}" type="presOf" srcId="{9E690DBB-6DD6-408D-8A46-F6A59DE7CEE8}" destId="{5024D8F9-6020-443B-A948-6695F96E4998}" srcOrd="0" destOrd="0" presId="urn:microsoft.com/office/officeart/2005/8/layout/default"/>
    <dgm:cxn modelId="{31B3258C-E7DA-4E49-92A0-7C70126E579F}" type="presParOf" srcId="{74F2B37D-6A53-404E-B9A2-D47904FB3818}" destId="{BAB0756C-D122-4DB4-907F-0431B528E30A}" srcOrd="0" destOrd="0" presId="urn:microsoft.com/office/officeart/2005/8/layout/default"/>
    <dgm:cxn modelId="{DA26ABF5-3AEC-421F-9C26-DF1A4E491C41}" type="presParOf" srcId="{74F2B37D-6A53-404E-B9A2-D47904FB3818}" destId="{39B00547-C72D-46EC-89DB-2D7F90C7E374}" srcOrd="1" destOrd="0" presId="urn:microsoft.com/office/officeart/2005/8/layout/default"/>
    <dgm:cxn modelId="{94206780-DADD-4E5E-AAB7-EB9EFC60A0E3}" type="presParOf" srcId="{74F2B37D-6A53-404E-B9A2-D47904FB3818}" destId="{B43B2A45-06F8-43E3-A883-B0ECF3F9517F}" srcOrd="2" destOrd="0" presId="urn:microsoft.com/office/officeart/2005/8/layout/default"/>
    <dgm:cxn modelId="{E9B5BD83-CB03-4B56-85AB-2119D34592CA}" type="presParOf" srcId="{74F2B37D-6A53-404E-B9A2-D47904FB3818}" destId="{8BB2AC4D-5C8B-40B5-B2B8-3984051A41F4}" srcOrd="3" destOrd="0" presId="urn:microsoft.com/office/officeart/2005/8/layout/default"/>
    <dgm:cxn modelId="{58D42217-0536-4A6A-A58A-9D32FA1AFC0B}" type="presParOf" srcId="{74F2B37D-6A53-404E-B9A2-D47904FB3818}" destId="{599BEB02-146D-4C7E-BB82-2D77E20ABD18}" srcOrd="4" destOrd="0" presId="urn:microsoft.com/office/officeart/2005/8/layout/default"/>
    <dgm:cxn modelId="{01321266-7207-47F1-8A94-122ADBBAB795}" type="presParOf" srcId="{74F2B37D-6A53-404E-B9A2-D47904FB3818}" destId="{D1D3AF61-8278-4BAA-8787-19630AF10DA7}" srcOrd="5" destOrd="0" presId="urn:microsoft.com/office/officeart/2005/8/layout/default"/>
    <dgm:cxn modelId="{E94FE20F-3080-4362-AB2E-B8C0C41ADB97}" type="presParOf" srcId="{74F2B37D-6A53-404E-B9A2-D47904FB3818}" destId="{2FF662C8-3D31-4334-8213-352504B70072}" srcOrd="6" destOrd="0" presId="urn:microsoft.com/office/officeart/2005/8/layout/default"/>
    <dgm:cxn modelId="{12BE9ADD-E16E-4B8F-8895-A90C710F1833}" type="presParOf" srcId="{74F2B37D-6A53-404E-B9A2-D47904FB3818}" destId="{42E0E01A-06B9-4819-A2AD-9166F44CA2B1}" srcOrd="7" destOrd="0" presId="urn:microsoft.com/office/officeart/2005/8/layout/default"/>
    <dgm:cxn modelId="{37BDFA32-C2EA-4699-B01F-6CB24CF1E083}" type="presParOf" srcId="{74F2B37D-6A53-404E-B9A2-D47904FB3818}" destId="{CB9ADC01-2A4D-4D85-AB6F-19480516928F}" srcOrd="8" destOrd="0" presId="urn:microsoft.com/office/officeart/2005/8/layout/default"/>
    <dgm:cxn modelId="{A0F2683F-42B6-49A4-9A09-EF230E43B1F9}" type="presParOf" srcId="{74F2B37D-6A53-404E-B9A2-D47904FB3818}" destId="{9010B46C-408B-4A2E-B5DD-8F2051707570}" srcOrd="9" destOrd="0" presId="urn:microsoft.com/office/officeart/2005/8/layout/default"/>
    <dgm:cxn modelId="{1907E8BA-3576-4921-9649-2960047328A7}" type="presParOf" srcId="{74F2B37D-6A53-404E-B9A2-D47904FB3818}" destId="{5024D8F9-6020-443B-A948-6695F96E4998}"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B0756C-D122-4DB4-907F-0431B528E30A}">
      <dsp:nvSpPr>
        <dsp:cNvPr id="0" name=""/>
        <dsp:cNvSpPr/>
      </dsp:nvSpPr>
      <dsp:spPr>
        <a:xfrm>
          <a:off x="0" y="29207"/>
          <a:ext cx="3484020" cy="16666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u="sng" kern="1200" dirty="0"/>
            <a:t>LOCALIZACIÓN</a:t>
          </a:r>
        </a:p>
        <a:p>
          <a:pPr marL="0" lvl="0" indent="0" algn="ctr" defTabSz="755650">
            <a:lnSpc>
              <a:spcPct val="90000"/>
            </a:lnSpc>
            <a:spcBef>
              <a:spcPct val="0"/>
            </a:spcBef>
            <a:spcAft>
              <a:spcPct val="35000"/>
            </a:spcAft>
            <a:buNone/>
          </a:pPr>
          <a:r>
            <a:rPr lang="es-ES" sz="1700" kern="1200" dirty="0"/>
            <a:t>(punto localizable por las coordenadas)</a:t>
          </a:r>
        </a:p>
      </dsp:txBody>
      <dsp:txXfrm>
        <a:off x="0" y="29207"/>
        <a:ext cx="3484020" cy="1666689"/>
      </dsp:txXfrm>
    </dsp:sp>
    <dsp:sp modelId="{B43B2A45-06F8-43E3-A883-B0ECF3F9517F}">
      <dsp:nvSpPr>
        <dsp:cNvPr id="0" name=""/>
        <dsp:cNvSpPr/>
      </dsp:nvSpPr>
      <dsp:spPr>
        <a:xfrm>
          <a:off x="3985998" y="23840"/>
          <a:ext cx="3488381" cy="16666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u="sng" kern="1200" dirty="0"/>
            <a:t>DINAMISMO</a:t>
          </a:r>
        </a:p>
        <a:p>
          <a:pPr marL="0" lvl="0" indent="0" algn="ctr" defTabSz="755650">
            <a:lnSpc>
              <a:spcPct val="90000"/>
            </a:lnSpc>
            <a:spcBef>
              <a:spcPct val="0"/>
            </a:spcBef>
            <a:spcAft>
              <a:spcPct val="35000"/>
            </a:spcAft>
            <a:buNone/>
          </a:pPr>
          <a:r>
            <a:rPr lang="es-ES" sz="1700" kern="1200" dirty="0"/>
            <a:t>(el medio está sometido a cambios. El cambio es consustancial al espacio y el resultado es el paisaje)</a:t>
          </a:r>
        </a:p>
      </dsp:txBody>
      <dsp:txXfrm>
        <a:off x="3985998" y="23840"/>
        <a:ext cx="3488381" cy="1666689"/>
      </dsp:txXfrm>
    </dsp:sp>
    <dsp:sp modelId="{599BEB02-146D-4C7E-BB82-2D77E20ABD18}">
      <dsp:nvSpPr>
        <dsp:cNvPr id="0" name=""/>
        <dsp:cNvSpPr/>
      </dsp:nvSpPr>
      <dsp:spPr>
        <a:xfrm>
          <a:off x="0" y="1973678"/>
          <a:ext cx="3484020" cy="16666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u="sng" kern="1200" dirty="0"/>
            <a:t>EXTENSIÓN</a:t>
          </a:r>
          <a:r>
            <a:rPr lang="es-ES" sz="1700" kern="1200" dirty="0"/>
            <a:t> </a:t>
          </a:r>
        </a:p>
        <a:p>
          <a:pPr marL="0" lvl="0" indent="0" algn="ctr" defTabSz="755650">
            <a:lnSpc>
              <a:spcPct val="90000"/>
            </a:lnSpc>
            <a:spcBef>
              <a:spcPct val="0"/>
            </a:spcBef>
            <a:spcAft>
              <a:spcPct val="35000"/>
            </a:spcAft>
            <a:buNone/>
          </a:pPr>
          <a:r>
            <a:rPr lang="es-ES" sz="1700" kern="1200" dirty="0"/>
            <a:t>(espacio individualizado con respecto a otro espacio.  Existen varias áreas con diferentes características)</a:t>
          </a:r>
        </a:p>
      </dsp:txBody>
      <dsp:txXfrm>
        <a:off x="0" y="1973678"/>
        <a:ext cx="3484020" cy="1666689"/>
      </dsp:txXfrm>
    </dsp:sp>
    <dsp:sp modelId="{2FF662C8-3D31-4334-8213-352504B70072}">
      <dsp:nvSpPr>
        <dsp:cNvPr id="0" name=""/>
        <dsp:cNvSpPr/>
      </dsp:nvSpPr>
      <dsp:spPr>
        <a:xfrm>
          <a:off x="4056332" y="1980378"/>
          <a:ext cx="3488381" cy="16666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u="sng" kern="1200" dirty="0"/>
            <a:t>PRINCIPIO DE CONEXIÓN </a:t>
          </a:r>
        </a:p>
        <a:p>
          <a:pPr marL="0" lvl="0" indent="0" algn="ctr" defTabSz="755650">
            <a:lnSpc>
              <a:spcPct val="90000"/>
            </a:lnSpc>
            <a:spcBef>
              <a:spcPct val="0"/>
            </a:spcBef>
            <a:spcAft>
              <a:spcPct val="35000"/>
            </a:spcAft>
            <a:buNone/>
          </a:pPr>
          <a:r>
            <a:rPr lang="es-ES" sz="1700" kern="1200" dirty="0"/>
            <a:t>(cada espacio tienen unas características propias pero tiene conexiones y relaciones con otros entornos)</a:t>
          </a:r>
        </a:p>
      </dsp:txBody>
      <dsp:txXfrm>
        <a:off x="4056332" y="1980378"/>
        <a:ext cx="3488381" cy="1666689"/>
      </dsp:txXfrm>
    </dsp:sp>
    <dsp:sp modelId="{CB9ADC01-2A4D-4D85-AB6F-19480516928F}">
      <dsp:nvSpPr>
        <dsp:cNvPr id="0" name=""/>
        <dsp:cNvSpPr/>
      </dsp:nvSpPr>
      <dsp:spPr>
        <a:xfrm>
          <a:off x="16832" y="3893756"/>
          <a:ext cx="3484020" cy="16666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u="sng" kern="1200" dirty="0"/>
            <a:t>MAGNITUD/ESCALA</a:t>
          </a:r>
        </a:p>
        <a:p>
          <a:pPr marL="0" lvl="0" indent="0" algn="ctr" defTabSz="755650">
            <a:lnSpc>
              <a:spcPct val="90000"/>
            </a:lnSpc>
            <a:spcBef>
              <a:spcPct val="0"/>
            </a:spcBef>
            <a:spcAft>
              <a:spcPct val="35000"/>
            </a:spcAft>
            <a:buNone/>
          </a:pPr>
          <a:r>
            <a:rPr lang="es-ES" sz="1700" kern="1200" dirty="0"/>
            <a:t>(un espacio tienen mayor o menor importancia dependiendo de la escala del estudio empleado y su magnitud)</a:t>
          </a:r>
        </a:p>
      </dsp:txBody>
      <dsp:txXfrm>
        <a:off x="16832" y="3893756"/>
        <a:ext cx="3484020" cy="1666689"/>
      </dsp:txXfrm>
    </dsp:sp>
    <dsp:sp modelId="{5024D8F9-6020-443B-A948-6695F96E4998}">
      <dsp:nvSpPr>
        <dsp:cNvPr id="0" name=""/>
        <dsp:cNvSpPr/>
      </dsp:nvSpPr>
      <dsp:spPr>
        <a:xfrm>
          <a:off x="4071888" y="3893749"/>
          <a:ext cx="3488381" cy="16666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u="sng" kern="1200" dirty="0"/>
            <a:t>GLOBALIDAD TERRITORIAL </a:t>
          </a:r>
        </a:p>
        <a:p>
          <a:pPr marL="0" lvl="0" indent="0" algn="ctr" defTabSz="755650">
            <a:lnSpc>
              <a:spcPct val="90000"/>
            </a:lnSpc>
            <a:spcBef>
              <a:spcPct val="0"/>
            </a:spcBef>
            <a:spcAft>
              <a:spcPct val="35000"/>
            </a:spcAft>
            <a:buNone/>
          </a:pPr>
          <a:r>
            <a:rPr lang="es-ES" sz="1700" kern="1200" dirty="0"/>
            <a:t>(los elementos y factores geográficos pueden ser estudiados aisladamente- localmente- pero siguiendo unos patrones generales- globales-) </a:t>
          </a:r>
        </a:p>
      </dsp:txBody>
      <dsp:txXfrm>
        <a:off x="4071888" y="3893749"/>
        <a:ext cx="3488381" cy="166668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1C530E-BB2A-E14D-806A-A4CA905FF3E8}" type="datetimeFigureOut">
              <a:rPr lang="es-ES_tradnl" smtClean="0"/>
              <a:t>05/09/2025</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550A1A-0D9F-964E-87DC-1A6929137E9D}" type="slidenum">
              <a:rPr lang="es-ES_tradnl" smtClean="0"/>
              <a:t>‹Nº›</a:t>
            </a:fld>
            <a:endParaRPr lang="es-ES_tradnl"/>
          </a:p>
        </p:txBody>
      </p:sp>
    </p:spTree>
    <p:extLst>
      <p:ext uri="{BB962C8B-B14F-4D97-AF65-F5344CB8AC3E}">
        <p14:creationId xmlns:p14="http://schemas.microsoft.com/office/powerpoint/2010/main" val="1419060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7"/>
            <a:ext cx="6858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1327589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1295345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6"/>
            <a:ext cx="1971675" cy="581183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2" y="365126"/>
            <a:ext cx="5800725" cy="5811839"/>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1824357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434306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5"/>
            <a:ext cx="78867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89370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dpi="0" rotWithShape="1">
          <a:blip r:embed="rId2">
            <a:lum/>
          </a:blip>
          <a:srcRect/>
          <a:stretch>
            <a:fillRect t="13000" r="4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958470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7"/>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738151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98542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497166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1"/>
            <a:ext cx="2949178"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13805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Pr>
        <a:blipFill dpi="0" rotWithShape="1">
          <a:blip r:embed="rId2">
            <a:lum/>
          </a:blip>
          <a:srcRect/>
          <a:stretch>
            <a:fillRect l="42000" t="1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1"/>
            <a:ext cx="2949178"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BC37173-A5E4-9742-BA42-BD9FB5A23735}" type="datetimeFigureOut">
              <a:rPr lang="es-ES_tradnl" smtClean="0"/>
              <a:t>05/09/2025</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107023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1325563"/>
          </a:xfrm>
          <a:prstGeom prst="rect">
            <a:avLst/>
          </a:prstGeom>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628650" y="1825625"/>
            <a:ext cx="7886700" cy="4351339"/>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628650" y="635635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C37173-A5E4-9742-BA42-BD9FB5A23735}" type="datetimeFigureOut">
              <a:rPr lang="es-ES_tradnl" smtClean="0"/>
              <a:t>05/09/2025</a:t>
            </a:fld>
            <a:endParaRPr lang="es-ES_tradnl"/>
          </a:p>
        </p:txBody>
      </p:sp>
      <p:sp>
        <p:nvSpPr>
          <p:cNvPr id="5" name="Footer Placeholder 4"/>
          <p:cNvSpPr>
            <a:spLocks noGrp="1"/>
          </p:cNvSpPr>
          <p:nvPr>
            <p:ph type="ftr" sz="quarter" idx="3"/>
          </p:nvPr>
        </p:nvSpPr>
        <p:spPr>
          <a:xfrm>
            <a:off x="3028950" y="6356352"/>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6457950" y="635635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7C05B7-1A23-464D-A28D-2C0D31A9E92B}" type="slidenum">
              <a:rPr lang="es-ES_tradnl" smtClean="0"/>
              <a:t>‹Nº›</a:t>
            </a:fld>
            <a:endParaRPr lang="es-ES_tradnl"/>
          </a:p>
        </p:txBody>
      </p:sp>
    </p:spTree>
    <p:extLst>
      <p:ext uri="{BB962C8B-B14F-4D97-AF65-F5344CB8AC3E}">
        <p14:creationId xmlns:p14="http://schemas.microsoft.com/office/powerpoint/2010/main" val="18035972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20.jpe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hyperlink" Target="https://elpais.com/diario/1996/09/01/opinion/841528811_850215.html" TargetMode="External"/><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5422" y="3050474"/>
            <a:ext cx="8519494" cy="757052"/>
          </a:xfrm>
        </p:spPr>
        <p:txBody>
          <a:bodyPr anchor="t" anchorCtr="0">
            <a:noAutofit/>
          </a:bodyPr>
          <a:lstStyle/>
          <a:p>
            <a:pPr algn="ctr"/>
            <a:r>
              <a:rPr lang="es-ES" b="1" dirty="0"/>
              <a:t>TEMA 2. EVOLUCIÓN DEL CONCEPTO DE MEDIO EN LA EDUCACIÓN</a:t>
            </a:r>
            <a:endParaRPr lang="es-ES_tradnl" b="1" dirty="0"/>
          </a:p>
        </p:txBody>
      </p:sp>
      <p:pic>
        <p:nvPicPr>
          <p:cNvPr id="6" name="Marcador de imagen 5"/>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3365501" y="369164"/>
            <a:ext cx="2402253" cy="1773715"/>
          </a:xfrm>
        </p:spPr>
      </p:pic>
      <p:sp>
        <p:nvSpPr>
          <p:cNvPr id="4" name="Marcador de texto 3"/>
          <p:cNvSpPr>
            <a:spLocks noGrp="1"/>
          </p:cNvSpPr>
          <p:nvPr>
            <p:ph type="body" sz="half" idx="2"/>
          </p:nvPr>
        </p:nvSpPr>
        <p:spPr>
          <a:xfrm>
            <a:off x="677344" y="5064049"/>
            <a:ext cx="7807577" cy="900971"/>
          </a:xfrm>
        </p:spPr>
        <p:txBody>
          <a:bodyPr>
            <a:normAutofit fontScale="92500" lnSpcReduction="10000"/>
          </a:bodyPr>
          <a:lstStyle/>
          <a:p>
            <a:pPr algn="r"/>
            <a:r>
              <a:rPr lang="es-ES_tradnl" altLang="es-ES" dirty="0">
                <a:latin typeface="Times New Roman" panose="02020603050405020304" pitchFamily="18" charset="0"/>
                <a:cs typeface="Times New Roman" panose="02020603050405020304" pitchFamily="18" charset="0"/>
              </a:rPr>
              <a:t>Titulación: </a:t>
            </a:r>
            <a:r>
              <a:rPr lang="es-ES_tradnl" altLang="es-ES" b="1" dirty="0">
                <a:latin typeface="Times New Roman" panose="02020603050405020304" pitchFamily="18" charset="0"/>
                <a:cs typeface="Times New Roman" panose="02020603050405020304" pitchFamily="18" charset="0"/>
              </a:rPr>
              <a:t>Grado en Educación Primaria</a:t>
            </a:r>
            <a:endParaRPr lang="es-ES_tradnl" altLang="es-ES" dirty="0">
              <a:latin typeface="Times New Roman" panose="02020603050405020304" pitchFamily="18" charset="0"/>
              <a:cs typeface="Times New Roman" panose="02020603050405020304" pitchFamily="18" charset="0"/>
            </a:endParaRPr>
          </a:p>
          <a:p>
            <a:pPr algn="r"/>
            <a:r>
              <a:rPr lang="es-ES_tradnl" altLang="es-ES" dirty="0">
                <a:latin typeface="Times New Roman" panose="02020603050405020304" pitchFamily="18" charset="0"/>
                <a:cs typeface="Times New Roman" panose="02020603050405020304" pitchFamily="18" charset="0"/>
              </a:rPr>
              <a:t>Profesor: </a:t>
            </a:r>
            <a:r>
              <a:rPr lang="es-ES_tradnl" altLang="es-ES" b="1" dirty="0">
                <a:latin typeface="Times New Roman" panose="02020603050405020304" pitchFamily="18" charset="0"/>
                <a:cs typeface="Times New Roman" panose="02020603050405020304" pitchFamily="18" charset="0"/>
              </a:rPr>
              <a:t>Ildefonso D. Ruiz López</a:t>
            </a:r>
          </a:p>
          <a:p>
            <a:pPr algn="r"/>
            <a:r>
              <a:rPr lang="es-ES_tradnl" altLang="es-ES" dirty="0">
                <a:latin typeface="Times New Roman" panose="02020603050405020304" pitchFamily="18" charset="0"/>
                <a:cs typeface="Times New Roman" panose="02020603050405020304" pitchFamily="18" charset="0"/>
              </a:rPr>
              <a:t>Curso: </a:t>
            </a:r>
            <a:r>
              <a:rPr lang="es-ES_tradnl" altLang="es-ES" b="1" dirty="0">
                <a:latin typeface="Times New Roman" panose="02020603050405020304" pitchFamily="18" charset="0"/>
                <a:cs typeface="Times New Roman" panose="02020603050405020304" pitchFamily="18" charset="0"/>
              </a:rPr>
              <a:t>2024/2025</a:t>
            </a:r>
            <a:endParaRPr lang="es-ES" altLang="es-ES" b="1" dirty="0">
              <a:latin typeface="Times New Roman" panose="02020603050405020304" pitchFamily="18" charset="0"/>
              <a:cs typeface="Times New Roman" panose="02020603050405020304" pitchFamily="18" charset="0"/>
            </a:endParaRPr>
          </a:p>
          <a:p>
            <a:pPr algn="ctr"/>
            <a:endParaRPr lang="es-ES_tradnl" dirty="0"/>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2087" y="6177940"/>
            <a:ext cx="890016" cy="310896"/>
          </a:xfrm>
          <a:prstGeom prst="rect">
            <a:avLst/>
          </a:prstGeom>
        </p:spPr>
      </p:pic>
    </p:spTree>
    <p:extLst>
      <p:ext uri="{BB962C8B-B14F-4D97-AF65-F5344CB8AC3E}">
        <p14:creationId xmlns:p14="http://schemas.microsoft.com/office/powerpoint/2010/main" val="1479078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graphicFrame>
        <p:nvGraphicFramePr>
          <p:cNvPr id="4" name="Tabla 3">
            <a:extLst>
              <a:ext uri="{FF2B5EF4-FFF2-40B4-BE49-F238E27FC236}">
                <a16:creationId xmlns:a16="http://schemas.microsoft.com/office/drawing/2014/main" id="{ADCA476A-DE31-4402-AA1E-EB0D1E609626}"/>
              </a:ext>
            </a:extLst>
          </p:cNvPr>
          <p:cNvGraphicFramePr>
            <a:graphicFrameLocks noGrp="1"/>
          </p:cNvGraphicFramePr>
          <p:nvPr/>
        </p:nvGraphicFramePr>
        <p:xfrm>
          <a:off x="420688" y="549275"/>
          <a:ext cx="8347075" cy="3940175"/>
        </p:xfrm>
        <a:graphic>
          <a:graphicData uri="http://schemas.openxmlformats.org/drawingml/2006/table">
            <a:tbl>
              <a:tblPr firstRow="1" bandRow="1">
                <a:tableStyleId>{5C22544A-7EE6-4342-B048-85BDC9FD1C3A}</a:tableStyleId>
              </a:tblPr>
              <a:tblGrid>
                <a:gridCol w="2144614">
                  <a:extLst>
                    <a:ext uri="{9D8B030D-6E8A-4147-A177-3AD203B41FA5}">
                      <a16:colId xmlns:a16="http://schemas.microsoft.com/office/drawing/2014/main" val="2338956136"/>
                    </a:ext>
                  </a:extLst>
                </a:gridCol>
                <a:gridCol w="6202461">
                  <a:extLst>
                    <a:ext uri="{9D8B030D-6E8A-4147-A177-3AD203B41FA5}">
                      <a16:colId xmlns:a16="http://schemas.microsoft.com/office/drawing/2014/main" val="1943696673"/>
                    </a:ext>
                  </a:extLst>
                </a:gridCol>
              </a:tblGrid>
              <a:tr h="754646">
                <a:tc gridSpan="2">
                  <a:txBody>
                    <a:bodyPr/>
                    <a:lstStyle/>
                    <a:p>
                      <a:pPr algn="ctr"/>
                      <a:r>
                        <a:rPr lang="es-ES" sz="1600" dirty="0"/>
                        <a:t>ETAPAS EN FUNCIÓN DE LA EVOLUCIÓN DEL SER HUMANO DEPENDIENDO DEL CONTEXTO SOCIOCULTURAL E INDIVIDUAL (HANNOUN)</a:t>
                      </a:r>
                    </a:p>
                  </a:txBody>
                  <a:tcPr marL="91438" marR="91438" marT="45708" marB="45708"/>
                </a:tc>
                <a:tc hMerge="1">
                  <a:txBody>
                    <a:bodyPr/>
                    <a:lstStyle/>
                    <a:p>
                      <a:endParaRPr lang="es-ES" dirty="0"/>
                    </a:p>
                  </a:txBody>
                  <a:tcPr/>
                </a:tc>
                <a:extLst>
                  <a:ext uri="{0D108BD9-81ED-4DB2-BD59-A6C34878D82A}">
                    <a16:rowId xmlns:a16="http://schemas.microsoft.com/office/drawing/2014/main" val="2875903713"/>
                  </a:ext>
                </a:extLst>
              </a:tr>
              <a:tr h="829425">
                <a:tc>
                  <a:txBody>
                    <a:bodyPr/>
                    <a:lstStyle/>
                    <a:p>
                      <a:r>
                        <a:rPr lang="es-ES" sz="1600" dirty="0"/>
                        <a:t>ESPACIO VIVIDO (hasta 7 años)</a:t>
                      </a:r>
                    </a:p>
                  </a:txBody>
                  <a:tcPr marL="91438" marR="91438" marT="45708" marB="45708"/>
                </a:tc>
                <a:tc>
                  <a:txBody>
                    <a:bodyPr/>
                    <a:lstStyle/>
                    <a:p>
                      <a:pPr algn="just"/>
                      <a:r>
                        <a:rPr lang="es-ES" sz="1600" dirty="0"/>
                        <a:t>El espacio es percibido desde el punto de vista del cuerpo del niño y su movimiento.</a:t>
                      </a:r>
                    </a:p>
                  </a:txBody>
                  <a:tcPr marL="91438" marR="91438" marT="45708" marB="45708"/>
                </a:tc>
                <a:extLst>
                  <a:ext uri="{0D108BD9-81ED-4DB2-BD59-A6C34878D82A}">
                    <a16:rowId xmlns:a16="http://schemas.microsoft.com/office/drawing/2014/main" val="3306399424"/>
                  </a:ext>
                </a:extLst>
              </a:tr>
              <a:tr h="1124830">
                <a:tc>
                  <a:txBody>
                    <a:bodyPr/>
                    <a:lstStyle/>
                    <a:p>
                      <a:r>
                        <a:rPr lang="es-ES" sz="1600" dirty="0"/>
                        <a:t>ESPACIO PERCIBIDO</a:t>
                      </a:r>
                    </a:p>
                    <a:p>
                      <a:r>
                        <a:rPr lang="es-ES" sz="1600" dirty="0"/>
                        <a:t>(de 7 a 10 años)</a:t>
                      </a:r>
                    </a:p>
                  </a:txBody>
                  <a:tcPr marL="91438" marR="91438" marT="45708" marB="45708"/>
                </a:tc>
                <a:tc>
                  <a:txBody>
                    <a:bodyPr/>
                    <a:lstStyle/>
                    <a:p>
                      <a:r>
                        <a:rPr lang="es-ES" sz="1600" dirty="0"/>
                        <a:t>No es necesario un contacto biológico, sino que ya se localizan y se orientan los elementos a través de referencias como los puntos cardinales (espacio geográfico).</a:t>
                      </a:r>
                    </a:p>
                    <a:p>
                      <a:endParaRPr lang="es-ES" sz="800" dirty="0"/>
                    </a:p>
                  </a:txBody>
                  <a:tcPr marL="91438" marR="91438" marT="45708" marB="45708"/>
                </a:tc>
                <a:extLst>
                  <a:ext uri="{0D108BD9-81ED-4DB2-BD59-A6C34878D82A}">
                    <a16:rowId xmlns:a16="http://schemas.microsoft.com/office/drawing/2014/main" val="444715460"/>
                  </a:ext>
                </a:extLst>
              </a:tr>
              <a:tr h="1231274">
                <a:tc>
                  <a:txBody>
                    <a:bodyPr/>
                    <a:lstStyle/>
                    <a:p>
                      <a:pPr algn="just"/>
                      <a:r>
                        <a:rPr lang="es-ES" sz="1600" dirty="0"/>
                        <a:t>ESPACIO CONCEBIDO</a:t>
                      </a:r>
                    </a:p>
                    <a:p>
                      <a:pPr algn="just"/>
                      <a:r>
                        <a:rPr lang="es-ES" sz="1600" dirty="0"/>
                        <a:t>(a partir de 11 años)</a:t>
                      </a:r>
                    </a:p>
                  </a:txBody>
                  <a:tcPr marL="91438" marR="91438" marT="45708" marB="45708"/>
                </a:tc>
                <a:tc>
                  <a:txBody>
                    <a:bodyPr/>
                    <a:lstStyle/>
                    <a:p>
                      <a:pPr algn="just"/>
                      <a:r>
                        <a:rPr lang="es-ES" sz="1600" dirty="0"/>
                        <a:t>Se adquiere la capacidad de localización y se identifican formas que ya no tienen un contenido concreto, pues se inicia ya un pensamiento abstracto.</a:t>
                      </a:r>
                      <a:endParaRPr lang="es-ES" sz="800" dirty="0"/>
                    </a:p>
                  </a:txBody>
                  <a:tcPr marL="91438" marR="91438" marT="45708" marB="45708"/>
                </a:tc>
                <a:extLst>
                  <a:ext uri="{0D108BD9-81ED-4DB2-BD59-A6C34878D82A}">
                    <a16:rowId xmlns:a16="http://schemas.microsoft.com/office/drawing/2014/main" val="4128844461"/>
                  </a:ext>
                </a:extLst>
              </a:tr>
            </a:tbl>
          </a:graphicData>
        </a:graphic>
      </p:graphicFrame>
    </p:spTree>
    <p:extLst>
      <p:ext uri="{BB962C8B-B14F-4D97-AF65-F5344CB8AC3E}">
        <p14:creationId xmlns:p14="http://schemas.microsoft.com/office/powerpoint/2010/main" val="3709102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sp>
        <p:nvSpPr>
          <p:cNvPr id="3" name="1 CuadroTexto">
            <a:extLst>
              <a:ext uri="{FF2B5EF4-FFF2-40B4-BE49-F238E27FC236}">
                <a16:creationId xmlns:a16="http://schemas.microsoft.com/office/drawing/2014/main" id="{F357EEB4-115B-42DB-886C-7799EBBEA3DD}"/>
              </a:ext>
            </a:extLst>
          </p:cNvPr>
          <p:cNvSpPr txBox="1">
            <a:spLocks noChangeArrowheads="1"/>
          </p:cNvSpPr>
          <p:nvPr/>
        </p:nvSpPr>
        <p:spPr bwMode="auto">
          <a:xfrm>
            <a:off x="395288" y="200025"/>
            <a:ext cx="84248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eaLnBrk="1"/>
            <a:r>
              <a:rPr lang="es-ES_tradnl" altLang="es-ES" sz="2800" b="1" dirty="0">
                <a:solidFill>
                  <a:schemeClr val="tx1"/>
                </a:solidFill>
                <a:latin typeface="Times New Roman" panose="02020603050405020304" pitchFamily="18" charset="0"/>
                <a:cs typeface="Times New Roman" panose="02020603050405020304" pitchFamily="18" charset="0"/>
              </a:rPr>
              <a:t>OBJETIVOS DE GEOGRAFÍA EN PRIMARIA</a:t>
            </a:r>
            <a:endParaRPr lang="es-ES" altLang="es-ES" sz="2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a 3">
            <a:extLst>
              <a:ext uri="{FF2B5EF4-FFF2-40B4-BE49-F238E27FC236}">
                <a16:creationId xmlns:a16="http://schemas.microsoft.com/office/drawing/2014/main" id="{EA0F97BC-47AD-4576-87DF-BAB665A13804}"/>
              </a:ext>
            </a:extLst>
          </p:cNvPr>
          <p:cNvGraphicFramePr>
            <a:graphicFrameLocks noGrp="1"/>
          </p:cNvGraphicFramePr>
          <p:nvPr>
            <p:extLst>
              <p:ext uri="{D42A27DB-BD31-4B8C-83A1-F6EECF244321}">
                <p14:modId xmlns:p14="http://schemas.microsoft.com/office/powerpoint/2010/main" val="1014368592"/>
              </p:ext>
            </p:extLst>
          </p:nvPr>
        </p:nvGraphicFramePr>
        <p:xfrm>
          <a:off x="427038" y="889266"/>
          <a:ext cx="8362950" cy="5143501"/>
        </p:xfrm>
        <a:graphic>
          <a:graphicData uri="http://schemas.openxmlformats.org/drawingml/2006/table">
            <a:tbl>
              <a:tblPr firstRow="1" bandRow="1">
                <a:tableStyleId>{5C22544A-7EE6-4342-B048-85BDC9FD1C3A}</a:tableStyleId>
              </a:tblPr>
              <a:tblGrid>
                <a:gridCol w="8362950">
                  <a:extLst>
                    <a:ext uri="{9D8B030D-6E8A-4147-A177-3AD203B41FA5}">
                      <a16:colId xmlns:a16="http://schemas.microsoft.com/office/drawing/2014/main" val="580039622"/>
                    </a:ext>
                  </a:extLst>
                </a:gridCol>
              </a:tblGrid>
              <a:tr h="609780">
                <a:tc>
                  <a:txBody>
                    <a:bodyPr/>
                    <a:lstStyle/>
                    <a:p>
                      <a:pPr algn="ctr"/>
                      <a:endParaRPr lang="es-ES" sz="800" u="sng" dirty="0"/>
                    </a:p>
                    <a:p>
                      <a:pPr algn="ctr"/>
                      <a:r>
                        <a:rPr lang="es-ES" sz="1800" u="sng" dirty="0"/>
                        <a:t>Objetivos de Geografía en los primeros años de Primaria (de 5 a 8 años)</a:t>
                      </a:r>
                    </a:p>
                    <a:p>
                      <a:pPr algn="ctr"/>
                      <a:endParaRPr lang="es-ES" sz="800" u="sng" dirty="0"/>
                    </a:p>
                  </a:txBody>
                  <a:tcPr marT="45734" marB="45734"/>
                </a:tc>
                <a:extLst>
                  <a:ext uri="{0D108BD9-81ED-4DB2-BD59-A6C34878D82A}">
                    <a16:rowId xmlns:a16="http://schemas.microsoft.com/office/drawing/2014/main" val="2788722878"/>
                  </a:ext>
                </a:extLst>
              </a:tr>
              <a:tr h="640269">
                <a:tc>
                  <a:txBody>
                    <a:bodyPr/>
                    <a:lstStyle/>
                    <a:p>
                      <a:pPr algn="just"/>
                      <a:r>
                        <a:rPr lang="es-ES" sz="1800" dirty="0"/>
                        <a:t>Modos de usar la Tierra (Paisaje urbano y rural, tipos de casas, edificios públicos…).</a:t>
                      </a:r>
                    </a:p>
                  </a:txBody>
                  <a:tcPr marT="45734" marB="45734"/>
                </a:tc>
                <a:extLst>
                  <a:ext uri="{0D108BD9-81ED-4DB2-BD59-A6C34878D82A}">
                    <a16:rowId xmlns:a16="http://schemas.microsoft.com/office/drawing/2014/main" val="4283024374"/>
                  </a:ext>
                </a:extLst>
              </a:tr>
              <a:tr h="741531">
                <a:tc>
                  <a:txBody>
                    <a:bodyPr/>
                    <a:lstStyle/>
                    <a:p>
                      <a:pPr algn="just"/>
                      <a:r>
                        <a:rPr lang="es-ES" sz="1800" dirty="0"/>
                        <a:t>Tipos de actividad y lugares específicos (profesiones y servicios- colegio, hospital, tienda, ayuntamiento…).</a:t>
                      </a:r>
                    </a:p>
                  </a:txBody>
                  <a:tcPr marT="45734" marB="45734"/>
                </a:tc>
                <a:extLst>
                  <a:ext uri="{0D108BD9-81ED-4DB2-BD59-A6C34878D82A}">
                    <a16:rowId xmlns:a16="http://schemas.microsoft.com/office/drawing/2014/main" val="1719917855"/>
                  </a:ext>
                </a:extLst>
              </a:tr>
              <a:tr h="567230">
                <a:tc>
                  <a:txBody>
                    <a:bodyPr/>
                    <a:lstStyle/>
                    <a:p>
                      <a:pPr algn="just"/>
                      <a:r>
                        <a:rPr lang="es-ES" sz="1800" dirty="0"/>
                        <a:t>Conciencia de la diversidad (pueblos y culturas del mundo, países,…)</a:t>
                      </a:r>
                    </a:p>
                  </a:txBody>
                  <a:tcPr marT="45734" marB="45734"/>
                </a:tc>
                <a:extLst>
                  <a:ext uri="{0D108BD9-81ED-4DB2-BD59-A6C34878D82A}">
                    <a16:rowId xmlns:a16="http://schemas.microsoft.com/office/drawing/2014/main" val="750718568"/>
                  </a:ext>
                </a:extLst>
              </a:tr>
              <a:tr h="640269">
                <a:tc>
                  <a:txBody>
                    <a:bodyPr/>
                    <a:lstStyle/>
                    <a:p>
                      <a:pPr algn="just"/>
                      <a:r>
                        <a:rPr lang="es-ES" sz="1800" dirty="0"/>
                        <a:t>Influencia del entorno en la vida cotidiana (estructura social, explotación del territorio…).</a:t>
                      </a:r>
                    </a:p>
                  </a:txBody>
                  <a:tcPr marT="45734" marB="45734"/>
                </a:tc>
                <a:extLst>
                  <a:ext uri="{0D108BD9-81ED-4DB2-BD59-A6C34878D82A}">
                    <a16:rowId xmlns:a16="http://schemas.microsoft.com/office/drawing/2014/main" val="2540408018"/>
                  </a:ext>
                </a:extLst>
              </a:tr>
              <a:tr h="736923">
                <a:tc>
                  <a:txBody>
                    <a:bodyPr/>
                    <a:lstStyle/>
                    <a:p>
                      <a:pPr algn="just"/>
                      <a:r>
                        <a:rPr lang="es-ES" sz="1800" dirty="0"/>
                        <a:t>Cambios estacionales (tiempo y clima y cómo influyen en las personas, plantas y animales).</a:t>
                      </a:r>
                    </a:p>
                  </a:txBody>
                  <a:tcPr marT="45734" marB="45734"/>
                </a:tc>
                <a:extLst>
                  <a:ext uri="{0D108BD9-81ED-4DB2-BD59-A6C34878D82A}">
                    <a16:rowId xmlns:a16="http://schemas.microsoft.com/office/drawing/2014/main" val="26524457"/>
                  </a:ext>
                </a:extLst>
              </a:tr>
              <a:tr h="567230">
                <a:tc>
                  <a:txBody>
                    <a:bodyPr/>
                    <a:lstStyle/>
                    <a:p>
                      <a:pPr algn="just"/>
                      <a:r>
                        <a:rPr lang="es-ES" sz="1800" dirty="0"/>
                        <a:t>Desarrollar destrezas simples de indagación e investigación.</a:t>
                      </a:r>
                    </a:p>
                  </a:txBody>
                  <a:tcPr marT="45734" marB="45734"/>
                </a:tc>
                <a:extLst>
                  <a:ext uri="{0D108BD9-81ED-4DB2-BD59-A6C34878D82A}">
                    <a16:rowId xmlns:a16="http://schemas.microsoft.com/office/drawing/2014/main" val="1349615011"/>
                  </a:ext>
                </a:extLst>
              </a:tr>
              <a:tr h="640269">
                <a:tc>
                  <a:txBody>
                    <a:bodyPr/>
                    <a:lstStyle/>
                    <a:p>
                      <a:pPr algn="just"/>
                      <a:r>
                        <a:rPr lang="es-ES" sz="1800" dirty="0"/>
                        <a:t>Manejo de variedad de formas relacionadas con la Geografía utilizando imágenes, dibujos y mapas.</a:t>
                      </a:r>
                    </a:p>
                  </a:txBody>
                  <a:tcPr marT="45734" marB="45734"/>
                </a:tc>
                <a:extLst>
                  <a:ext uri="{0D108BD9-81ED-4DB2-BD59-A6C34878D82A}">
                    <a16:rowId xmlns:a16="http://schemas.microsoft.com/office/drawing/2014/main" val="123775980"/>
                  </a:ext>
                </a:extLst>
              </a:tr>
            </a:tbl>
          </a:graphicData>
        </a:graphic>
      </p:graphicFrame>
    </p:spTree>
    <p:extLst>
      <p:ext uri="{BB962C8B-B14F-4D97-AF65-F5344CB8AC3E}">
        <p14:creationId xmlns:p14="http://schemas.microsoft.com/office/powerpoint/2010/main" val="3188037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graphicFrame>
        <p:nvGraphicFramePr>
          <p:cNvPr id="8" name="Tabla 7">
            <a:extLst>
              <a:ext uri="{FF2B5EF4-FFF2-40B4-BE49-F238E27FC236}">
                <a16:creationId xmlns:a16="http://schemas.microsoft.com/office/drawing/2014/main" id="{50AB7CE5-23D0-430F-B212-F7E6B5B81B4A}"/>
              </a:ext>
            </a:extLst>
          </p:cNvPr>
          <p:cNvGraphicFramePr>
            <a:graphicFrameLocks noGrp="1"/>
          </p:cNvGraphicFramePr>
          <p:nvPr>
            <p:extLst>
              <p:ext uri="{D42A27DB-BD31-4B8C-83A1-F6EECF244321}">
                <p14:modId xmlns:p14="http://schemas.microsoft.com/office/powerpoint/2010/main" val="410497789"/>
              </p:ext>
            </p:extLst>
          </p:nvPr>
        </p:nvGraphicFramePr>
        <p:xfrm>
          <a:off x="539750" y="333375"/>
          <a:ext cx="8218488" cy="4943479"/>
        </p:xfrm>
        <a:graphic>
          <a:graphicData uri="http://schemas.openxmlformats.org/drawingml/2006/table">
            <a:tbl>
              <a:tblPr firstRow="1" bandRow="1">
                <a:tableStyleId>{5C22544A-7EE6-4342-B048-85BDC9FD1C3A}</a:tableStyleId>
              </a:tblPr>
              <a:tblGrid>
                <a:gridCol w="8218488">
                  <a:extLst>
                    <a:ext uri="{9D8B030D-6E8A-4147-A177-3AD203B41FA5}">
                      <a16:colId xmlns:a16="http://schemas.microsoft.com/office/drawing/2014/main" val="1377891695"/>
                    </a:ext>
                  </a:extLst>
                </a:gridCol>
              </a:tblGrid>
              <a:tr h="647845">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s-ES" sz="800" u="sng" dirty="0"/>
                    </a:p>
                    <a:p>
                      <a:pPr marL="0" marR="0" lvl="0" indent="0" algn="ctr" defTabSz="457200" rtl="0" eaLnBrk="1" fontAlgn="auto" latinLnBrk="0" hangingPunct="1">
                        <a:lnSpc>
                          <a:spcPct val="100000"/>
                        </a:lnSpc>
                        <a:spcBef>
                          <a:spcPts val="0"/>
                        </a:spcBef>
                        <a:spcAft>
                          <a:spcPts val="0"/>
                        </a:spcAft>
                        <a:buClrTx/>
                        <a:buSzTx/>
                        <a:buFontTx/>
                        <a:buNone/>
                        <a:tabLst/>
                        <a:defRPr/>
                      </a:pPr>
                      <a:r>
                        <a:rPr lang="es-ES" sz="1800" u="sng" dirty="0"/>
                        <a:t>Objetivos de Geografía en los primeros años de Primaria (de 8 a 11 años)</a:t>
                      </a:r>
                    </a:p>
                    <a:p>
                      <a:endParaRPr lang="es-ES" sz="800" dirty="0"/>
                    </a:p>
                  </a:txBody>
                  <a:tcPr marL="91438" marR="91438" marT="45704" marB="45704"/>
                </a:tc>
                <a:extLst>
                  <a:ext uri="{0D108BD9-81ED-4DB2-BD59-A6C34878D82A}">
                    <a16:rowId xmlns:a16="http://schemas.microsoft.com/office/drawing/2014/main" val="1384481371"/>
                  </a:ext>
                </a:extLst>
              </a:tr>
              <a:tr h="503880">
                <a:tc>
                  <a:txBody>
                    <a:bodyPr/>
                    <a:lstStyle/>
                    <a:p>
                      <a:pPr algn="just"/>
                      <a:r>
                        <a:rPr lang="es-ES" sz="1800" dirty="0"/>
                        <a:t>Investigar </a:t>
                      </a:r>
                      <a:r>
                        <a:rPr lang="es-ES" sz="1800"/>
                        <a:t>su entorno </a:t>
                      </a:r>
                      <a:r>
                        <a:rPr lang="es-ES" sz="1800" dirty="0"/>
                        <a:t>geográfico local (clima, superficie, población</a:t>
                      </a:r>
                      <a:r>
                        <a:rPr lang="es-ES" sz="1800"/>
                        <a:t>, sectores…)</a:t>
                      </a:r>
                      <a:endParaRPr lang="es-ES" sz="1800" dirty="0"/>
                    </a:p>
                  </a:txBody>
                  <a:tcPr marL="91438" marR="91438" marT="45704" marB="45704"/>
                </a:tc>
                <a:extLst>
                  <a:ext uri="{0D108BD9-81ED-4DB2-BD59-A6C34878D82A}">
                    <a16:rowId xmlns:a16="http://schemas.microsoft.com/office/drawing/2014/main" val="2803120936"/>
                  </a:ext>
                </a:extLst>
              </a:tr>
              <a:tr h="1036286">
                <a:tc>
                  <a:txBody>
                    <a:bodyPr/>
                    <a:lstStyle/>
                    <a:p>
                      <a:pPr algn="just"/>
                      <a:r>
                        <a:rPr lang="es-ES" sz="1800" dirty="0"/>
                        <a:t>Estudiar las condiciones de vida de su comunidad autónoma, país y otros lugares del planeta apreciando la variedad de estilos de vida que se reflejan en una diversidad cultural.</a:t>
                      </a:r>
                    </a:p>
                    <a:p>
                      <a:pPr algn="just"/>
                      <a:endParaRPr lang="es-ES" sz="800" dirty="0"/>
                    </a:p>
                  </a:txBody>
                  <a:tcPr marL="91438" marR="91438" marT="45704" marB="45704"/>
                </a:tc>
                <a:extLst>
                  <a:ext uri="{0D108BD9-81ED-4DB2-BD59-A6C34878D82A}">
                    <a16:rowId xmlns:a16="http://schemas.microsoft.com/office/drawing/2014/main" val="1744456949"/>
                  </a:ext>
                </a:extLst>
              </a:tr>
              <a:tr h="1036286">
                <a:tc>
                  <a:txBody>
                    <a:bodyPr/>
                    <a:lstStyle/>
                    <a:p>
                      <a:pPr algn="just"/>
                      <a:r>
                        <a:rPr lang="es-ES" sz="1800" dirty="0"/>
                        <a:t>Cambios en su localidad y en otras zonas estudiadas atendiendo a la influencia de las condiciones ambientales y culturales y en el modo en que las personas han empleado, modificado y cuidado su entorno.</a:t>
                      </a:r>
                    </a:p>
                    <a:p>
                      <a:pPr algn="just"/>
                      <a:endParaRPr lang="es-ES" sz="800" dirty="0"/>
                    </a:p>
                  </a:txBody>
                  <a:tcPr marL="91438" marR="91438" marT="45704" marB="45704"/>
                </a:tc>
                <a:extLst>
                  <a:ext uri="{0D108BD9-81ED-4DB2-BD59-A6C34878D82A}">
                    <a16:rowId xmlns:a16="http://schemas.microsoft.com/office/drawing/2014/main" val="1615047019"/>
                  </a:ext>
                </a:extLst>
              </a:tr>
              <a:tr h="807397">
                <a:tc>
                  <a:txBody>
                    <a:bodyPr/>
                    <a:lstStyle/>
                    <a:p>
                      <a:pPr algn="just"/>
                      <a:r>
                        <a:rPr lang="es-ES" sz="1800" dirty="0"/>
                        <a:t>Familiarizarse con diferentes tipos de mapas, planos, atlas y globos terráqueos y ser capaces de aplicar técnicas simples para su lectura e interpretación.</a:t>
                      </a:r>
                    </a:p>
                  </a:txBody>
                  <a:tcPr marL="91438" marR="91438" marT="45704" marB="45704"/>
                </a:tc>
                <a:extLst>
                  <a:ext uri="{0D108BD9-81ED-4DB2-BD59-A6C34878D82A}">
                    <a16:rowId xmlns:a16="http://schemas.microsoft.com/office/drawing/2014/main" val="563974796"/>
                  </a:ext>
                </a:extLst>
              </a:tr>
              <a:tr h="911781">
                <a:tc>
                  <a:txBody>
                    <a:bodyPr/>
                    <a:lstStyle/>
                    <a:p>
                      <a:pPr algn="just"/>
                      <a:r>
                        <a:rPr lang="es-ES" sz="1800" dirty="0"/>
                        <a:t>Emplear variedad de fuentes de información para recoger observaciones y comunicar ideas sobre cuestiones relacionadas con la Geografía.</a:t>
                      </a:r>
                    </a:p>
                  </a:txBody>
                  <a:tcPr marL="91438" marR="91438" marT="45704" marB="45704"/>
                </a:tc>
                <a:extLst>
                  <a:ext uri="{0D108BD9-81ED-4DB2-BD59-A6C34878D82A}">
                    <a16:rowId xmlns:a16="http://schemas.microsoft.com/office/drawing/2014/main" val="3977365995"/>
                  </a:ext>
                </a:extLst>
              </a:tr>
            </a:tbl>
          </a:graphicData>
        </a:graphic>
      </p:graphicFrame>
    </p:spTree>
    <p:extLst>
      <p:ext uri="{BB962C8B-B14F-4D97-AF65-F5344CB8AC3E}">
        <p14:creationId xmlns:p14="http://schemas.microsoft.com/office/powerpoint/2010/main" val="2391674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sp>
        <p:nvSpPr>
          <p:cNvPr id="3" name="1 CuadroTexto">
            <a:extLst>
              <a:ext uri="{FF2B5EF4-FFF2-40B4-BE49-F238E27FC236}">
                <a16:creationId xmlns:a16="http://schemas.microsoft.com/office/drawing/2014/main" id="{209B8DED-523A-4113-86EA-1B403AA65E36}"/>
              </a:ext>
            </a:extLst>
          </p:cNvPr>
          <p:cNvSpPr txBox="1">
            <a:spLocks noChangeArrowheads="1"/>
          </p:cNvSpPr>
          <p:nvPr/>
        </p:nvSpPr>
        <p:spPr bwMode="auto">
          <a:xfrm>
            <a:off x="179388" y="115888"/>
            <a:ext cx="842486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eaLnBrk="1"/>
            <a:r>
              <a:rPr lang="es-ES_tradnl" altLang="es-ES" sz="2600" b="1" dirty="0">
                <a:solidFill>
                  <a:schemeClr val="tx1"/>
                </a:solidFill>
                <a:latin typeface="Times New Roman" panose="02020603050405020304" pitchFamily="18" charset="0"/>
                <a:cs typeface="Times New Roman" panose="02020603050405020304" pitchFamily="18" charset="0"/>
              </a:rPr>
              <a:t>RECURSOS PARA ENSEÑAR GEOGRAFÍA: TRABAJO CON MAPAS</a:t>
            </a:r>
            <a:endParaRPr lang="es-ES" altLang="es-ES" sz="2600" b="1" dirty="0">
              <a:solidFill>
                <a:schemeClr val="tx1"/>
              </a:solidFill>
              <a:latin typeface="Times New Roman" panose="02020603050405020304" pitchFamily="18" charset="0"/>
              <a:cs typeface="Times New Roman" panose="02020603050405020304" pitchFamily="18" charset="0"/>
            </a:endParaRPr>
          </a:p>
        </p:txBody>
      </p:sp>
      <p:pic>
        <p:nvPicPr>
          <p:cNvPr id="4" name="Picture 6" descr="Resultado de imagen de geografía localización">
            <a:extLst>
              <a:ext uri="{FF2B5EF4-FFF2-40B4-BE49-F238E27FC236}">
                <a16:creationId xmlns:a16="http://schemas.microsoft.com/office/drawing/2014/main" id="{24C41EDE-0B8A-486C-9AB4-9E91123014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020" y="1160463"/>
            <a:ext cx="4703762"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Resultado de imagen de brújula">
            <a:extLst>
              <a:ext uri="{FF2B5EF4-FFF2-40B4-BE49-F238E27FC236}">
                <a16:creationId xmlns:a16="http://schemas.microsoft.com/office/drawing/2014/main" id="{F4B53130-C584-461B-9835-C6293FA5DA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4775" y="1360488"/>
            <a:ext cx="1584325"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a:extLst>
              <a:ext uri="{FF2B5EF4-FFF2-40B4-BE49-F238E27FC236}">
                <a16:creationId xmlns:a16="http://schemas.microsoft.com/office/drawing/2014/main" id="{88450899-8C0E-42F5-80CB-AF46C308FE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3363" y="1446213"/>
            <a:ext cx="2498725" cy="1557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11 CuadroTexto">
            <a:extLst>
              <a:ext uri="{FF2B5EF4-FFF2-40B4-BE49-F238E27FC236}">
                <a16:creationId xmlns:a16="http://schemas.microsoft.com/office/drawing/2014/main" id="{15070385-0A7C-4ED2-961A-4D2FA95E844F}"/>
              </a:ext>
            </a:extLst>
          </p:cNvPr>
          <p:cNvSpPr txBox="1"/>
          <p:nvPr/>
        </p:nvSpPr>
        <p:spPr>
          <a:xfrm>
            <a:off x="323850" y="4587875"/>
            <a:ext cx="4703763" cy="2032000"/>
          </a:xfrm>
          <a:prstGeom prst="rect">
            <a:avLst/>
          </a:prstGeom>
          <a:solidFill>
            <a:schemeClr val="accent6">
              <a:lumMod val="40000"/>
              <a:lumOff val="60000"/>
            </a:schemeClr>
          </a:solidFill>
          <a:ln>
            <a:solidFill>
              <a:schemeClr val="accent6">
                <a:lumMod val="40000"/>
                <a:lumOff val="60000"/>
              </a:schemeClr>
            </a:solidFill>
          </a:ln>
        </p:spPr>
        <p:txBody>
          <a:bodyPr>
            <a:spAutoFit/>
          </a:bodyPr>
          <a:lstStyle/>
          <a:p>
            <a:pPr algn="ctr">
              <a:defRPr/>
            </a:pPr>
            <a:r>
              <a:rPr lang="es-ES" dirty="0">
                <a:latin typeface="Baskerville Old Face" panose="02020602080505020303" pitchFamily="18" charset="0"/>
              </a:rPr>
              <a:t>Un </a:t>
            </a:r>
            <a:r>
              <a:rPr lang="es-ES" b="1" dirty="0">
                <a:latin typeface="Baskerville Old Face" panose="02020602080505020303" pitchFamily="18" charset="0"/>
              </a:rPr>
              <a:t>mapa</a:t>
            </a:r>
            <a:r>
              <a:rPr lang="es-ES" dirty="0">
                <a:latin typeface="Baskerville Old Face" panose="02020602080505020303" pitchFamily="18" charset="0"/>
              </a:rPr>
              <a:t> desde una perspectiva geográfica es el dibujo del mundo. Una representación a escala de la superficie de la Tierra o de una parte de ella, un saber técnico a la vez que un texto con un significado simbólico (para los niños también hay mapas mentales –geografía personal- y mapas de universos literarios- creatividad-)</a:t>
            </a:r>
          </a:p>
        </p:txBody>
      </p:sp>
      <p:pic>
        <p:nvPicPr>
          <p:cNvPr id="9" name="Imagen 2">
            <a:extLst>
              <a:ext uri="{FF2B5EF4-FFF2-40B4-BE49-F238E27FC236}">
                <a16:creationId xmlns:a16="http://schemas.microsoft.com/office/drawing/2014/main" id="{01B9F494-72C8-44EC-9D4E-D7D99A229C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42100" y="3255963"/>
            <a:ext cx="2309813"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descr="Resultado de imagen de croquis">
            <a:extLst>
              <a:ext uri="{FF2B5EF4-FFF2-40B4-BE49-F238E27FC236}">
                <a16:creationId xmlns:a16="http://schemas.microsoft.com/office/drawing/2014/main" id="{4087DEC5-2626-4C69-BD95-6B4BE49421C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22863" y="3881438"/>
            <a:ext cx="1708150"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3541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pic>
        <p:nvPicPr>
          <p:cNvPr id="3" name="Picture 2" descr="Resultado de imagen de proyección cilindrica">
            <a:extLst>
              <a:ext uri="{FF2B5EF4-FFF2-40B4-BE49-F238E27FC236}">
                <a16:creationId xmlns:a16="http://schemas.microsoft.com/office/drawing/2014/main" id="{CFFA449B-A045-41B2-BC26-3D698EE712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425" y="476250"/>
            <a:ext cx="5148263" cy="292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descr="Resultado de imagen de proyección cónica">
            <a:extLst>
              <a:ext uri="{FF2B5EF4-FFF2-40B4-BE49-F238E27FC236}">
                <a16:creationId xmlns:a16="http://schemas.microsoft.com/office/drawing/2014/main" id="{34A446E2-F66B-4A6B-AFD3-A64CAF1948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350" y="3284538"/>
            <a:ext cx="5189538"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10 CuadroTexto">
            <a:extLst>
              <a:ext uri="{FF2B5EF4-FFF2-40B4-BE49-F238E27FC236}">
                <a16:creationId xmlns:a16="http://schemas.microsoft.com/office/drawing/2014/main" id="{1BED9A22-34C5-4721-8992-374757C96796}"/>
              </a:ext>
            </a:extLst>
          </p:cNvPr>
          <p:cNvSpPr txBox="1"/>
          <p:nvPr/>
        </p:nvSpPr>
        <p:spPr>
          <a:xfrm>
            <a:off x="2578100" y="3405188"/>
            <a:ext cx="2565400" cy="400050"/>
          </a:xfrm>
          <a:prstGeom prst="rect">
            <a:avLst/>
          </a:prstGeom>
          <a:solidFill>
            <a:schemeClr val="accent6">
              <a:lumMod val="40000"/>
              <a:lumOff val="60000"/>
            </a:schemeClr>
          </a:solidFill>
          <a:ln>
            <a:solidFill>
              <a:schemeClr val="accent6">
                <a:lumMod val="40000"/>
                <a:lumOff val="60000"/>
              </a:schemeClr>
            </a:solidFill>
          </a:ln>
        </p:spPr>
        <p:txBody>
          <a:bodyPr>
            <a:spAutoFit/>
          </a:bodyPr>
          <a:lstStyle/>
          <a:p>
            <a:pPr algn="ctr">
              <a:defRPr/>
            </a:pPr>
            <a:r>
              <a:rPr lang="es-ES" sz="2000" dirty="0">
                <a:latin typeface="Baskerville Old Face" panose="02020602080505020303" pitchFamily="18" charset="0"/>
              </a:rPr>
              <a:t>Cilíndrica</a:t>
            </a:r>
          </a:p>
        </p:txBody>
      </p:sp>
      <p:sp>
        <p:nvSpPr>
          <p:cNvPr id="6" name="1 CuadroTexto">
            <a:extLst>
              <a:ext uri="{FF2B5EF4-FFF2-40B4-BE49-F238E27FC236}">
                <a16:creationId xmlns:a16="http://schemas.microsoft.com/office/drawing/2014/main" id="{6CB86792-4977-4C55-8D01-00FB5661A55D}"/>
              </a:ext>
            </a:extLst>
          </p:cNvPr>
          <p:cNvSpPr txBox="1">
            <a:spLocks noChangeArrowheads="1"/>
          </p:cNvSpPr>
          <p:nvPr/>
        </p:nvSpPr>
        <p:spPr bwMode="auto">
          <a:xfrm>
            <a:off x="395288" y="200025"/>
            <a:ext cx="84248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eaLnBrk="1"/>
            <a:r>
              <a:rPr lang="es-ES_tradnl" altLang="es-ES" sz="2800" b="1" dirty="0">
                <a:solidFill>
                  <a:schemeClr val="tx1"/>
                </a:solidFill>
                <a:latin typeface="Times New Roman" panose="02020603050405020304" pitchFamily="18" charset="0"/>
                <a:cs typeface="Times New Roman" panose="02020603050405020304" pitchFamily="18" charset="0"/>
              </a:rPr>
              <a:t>REPRESENTACIONES DE MAPAS</a:t>
            </a:r>
            <a:endParaRPr lang="es-ES" altLang="es-ES" sz="2800" b="1" dirty="0">
              <a:solidFill>
                <a:schemeClr val="tx1"/>
              </a:solidFill>
              <a:latin typeface="Times New Roman" panose="02020603050405020304" pitchFamily="18" charset="0"/>
              <a:cs typeface="Times New Roman" panose="02020603050405020304" pitchFamily="18" charset="0"/>
            </a:endParaRPr>
          </a:p>
        </p:txBody>
      </p:sp>
      <p:sp>
        <p:nvSpPr>
          <p:cNvPr id="8" name="CuadroTexto 7">
            <a:extLst>
              <a:ext uri="{FF2B5EF4-FFF2-40B4-BE49-F238E27FC236}">
                <a16:creationId xmlns:a16="http://schemas.microsoft.com/office/drawing/2014/main" id="{67C3D9D7-FB4B-4F44-992D-FC785312D287}"/>
              </a:ext>
            </a:extLst>
          </p:cNvPr>
          <p:cNvSpPr txBox="1">
            <a:spLocks noChangeArrowheads="1"/>
          </p:cNvSpPr>
          <p:nvPr/>
        </p:nvSpPr>
        <p:spPr bwMode="auto">
          <a:xfrm>
            <a:off x="5651500" y="1196975"/>
            <a:ext cx="331311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just"/>
            <a:r>
              <a:rPr lang="es-ES" altLang="es-ES" b="1"/>
              <a:t>Dos de las representaciones de mapas más frecuentes son las representaciones </a:t>
            </a:r>
            <a:r>
              <a:rPr lang="es-ES" altLang="es-ES" b="1" u="sng"/>
              <a:t>cilíndrica</a:t>
            </a:r>
            <a:r>
              <a:rPr lang="es-ES" altLang="es-ES" b="1"/>
              <a:t> y la </a:t>
            </a:r>
            <a:r>
              <a:rPr lang="es-ES" altLang="es-ES" b="1" u="sng"/>
              <a:t>cónica</a:t>
            </a:r>
            <a:r>
              <a:rPr lang="es-ES" altLang="es-ES" b="1"/>
              <a:t>. También existen otras formas como la </a:t>
            </a:r>
            <a:r>
              <a:rPr lang="es-ES" altLang="es-ES" b="1" u="sng"/>
              <a:t>cenital</a:t>
            </a:r>
            <a:r>
              <a:rPr lang="es-ES" altLang="es-ES" b="1"/>
              <a:t> o la </a:t>
            </a:r>
            <a:r>
              <a:rPr lang="es-ES" altLang="es-ES" b="1" u="sng"/>
              <a:t>modificada</a:t>
            </a:r>
            <a:r>
              <a:rPr lang="es-ES" altLang="es-ES" b="1"/>
              <a:t>, aunque son menos usuales.</a:t>
            </a:r>
          </a:p>
        </p:txBody>
      </p:sp>
      <p:sp>
        <p:nvSpPr>
          <p:cNvPr id="9" name="10 CuadroTexto">
            <a:extLst>
              <a:ext uri="{FF2B5EF4-FFF2-40B4-BE49-F238E27FC236}">
                <a16:creationId xmlns:a16="http://schemas.microsoft.com/office/drawing/2014/main" id="{2651B464-FFBC-4B4E-949F-17C8918B3791}"/>
              </a:ext>
            </a:extLst>
          </p:cNvPr>
          <p:cNvSpPr txBox="1"/>
          <p:nvPr/>
        </p:nvSpPr>
        <p:spPr>
          <a:xfrm>
            <a:off x="2772703" y="5981700"/>
            <a:ext cx="2565400" cy="400050"/>
          </a:xfrm>
          <a:prstGeom prst="rect">
            <a:avLst/>
          </a:prstGeom>
          <a:solidFill>
            <a:schemeClr val="accent6">
              <a:lumMod val="40000"/>
              <a:lumOff val="60000"/>
            </a:schemeClr>
          </a:solidFill>
          <a:ln>
            <a:solidFill>
              <a:schemeClr val="accent6">
                <a:lumMod val="40000"/>
                <a:lumOff val="60000"/>
              </a:schemeClr>
            </a:solidFill>
          </a:ln>
        </p:spPr>
        <p:txBody>
          <a:bodyPr>
            <a:spAutoFit/>
          </a:bodyPr>
          <a:lstStyle/>
          <a:p>
            <a:pPr algn="ctr">
              <a:defRPr/>
            </a:pPr>
            <a:r>
              <a:rPr lang="es-ES" sz="2000">
                <a:latin typeface="Baskerville Old Face" panose="02020602080505020303" pitchFamily="18" charset="0"/>
              </a:rPr>
              <a:t>Cónica</a:t>
            </a:r>
            <a:endParaRPr lang="es-ES" sz="2000" dirty="0">
              <a:latin typeface="Baskerville Old Face" panose="02020602080505020303" pitchFamily="18" charset="0"/>
            </a:endParaRPr>
          </a:p>
        </p:txBody>
      </p:sp>
    </p:spTree>
    <p:extLst>
      <p:ext uri="{BB962C8B-B14F-4D97-AF65-F5344CB8AC3E}">
        <p14:creationId xmlns:p14="http://schemas.microsoft.com/office/powerpoint/2010/main" val="8204267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sp>
        <p:nvSpPr>
          <p:cNvPr id="3" name="1 CuadroTexto">
            <a:extLst>
              <a:ext uri="{FF2B5EF4-FFF2-40B4-BE49-F238E27FC236}">
                <a16:creationId xmlns:a16="http://schemas.microsoft.com/office/drawing/2014/main" id="{B7B1A17E-FD4C-4926-9B63-D92BD2CD7E51}"/>
              </a:ext>
            </a:extLst>
          </p:cNvPr>
          <p:cNvSpPr txBox="1">
            <a:spLocks noChangeArrowheads="1"/>
          </p:cNvSpPr>
          <p:nvPr/>
        </p:nvSpPr>
        <p:spPr bwMode="auto">
          <a:xfrm>
            <a:off x="179388" y="115888"/>
            <a:ext cx="842486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a:r>
              <a:rPr lang="es-ES_tradnl" altLang="es-ES" sz="2800" b="1" dirty="0">
                <a:solidFill>
                  <a:schemeClr val="tx1"/>
                </a:solidFill>
                <a:latin typeface="Times New Roman" panose="02020603050405020304" pitchFamily="18" charset="0"/>
                <a:cs typeface="Times New Roman" panose="02020603050405020304" pitchFamily="18" charset="0"/>
              </a:rPr>
              <a:t>RECURSOS PARA ENSEÑAR GEOGRAFÍA: TRABAJO DE CAMPO</a:t>
            </a:r>
            <a:endParaRPr lang="es-ES" altLang="es-ES" sz="2800" b="1" dirty="0">
              <a:solidFill>
                <a:schemeClr val="tx1"/>
              </a:solidFill>
              <a:latin typeface="Times New Roman" panose="02020603050405020304" pitchFamily="18" charset="0"/>
              <a:cs typeface="Times New Roman" panose="02020603050405020304" pitchFamily="18" charset="0"/>
            </a:endParaRPr>
          </a:p>
        </p:txBody>
      </p:sp>
      <p:sp>
        <p:nvSpPr>
          <p:cNvPr id="4" name="CuadroTexto 3">
            <a:extLst>
              <a:ext uri="{FF2B5EF4-FFF2-40B4-BE49-F238E27FC236}">
                <a16:creationId xmlns:a16="http://schemas.microsoft.com/office/drawing/2014/main" id="{664D6443-C1FB-4943-AB1F-2325B3176DA1}"/>
              </a:ext>
            </a:extLst>
          </p:cNvPr>
          <p:cNvSpPr txBox="1"/>
          <p:nvPr/>
        </p:nvSpPr>
        <p:spPr>
          <a:xfrm>
            <a:off x="407987" y="1302227"/>
            <a:ext cx="3024188" cy="2709863"/>
          </a:xfrm>
          <a:prstGeom prst="rect">
            <a:avLst/>
          </a:prstGeom>
          <a:solidFill>
            <a:srgbClr val="92D050"/>
          </a:solidFill>
          <a:ln>
            <a:solidFill>
              <a:schemeClr val="accent1"/>
            </a:solidFill>
          </a:ln>
        </p:spPr>
        <p:txBody>
          <a:bodyPr>
            <a:spAutoFit/>
          </a:bodyPr>
          <a:lstStyle/>
          <a:p>
            <a:pPr algn="just">
              <a:defRPr/>
            </a:pPr>
            <a:r>
              <a:rPr lang="es-ES" b="1" dirty="0"/>
              <a:t>Habilidades y técnicas </a:t>
            </a:r>
            <a:r>
              <a:rPr lang="es-ES" dirty="0"/>
              <a:t>que las salidas de campo permiten utilizar:</a:t>
            </a:r>
          </a:p>
          <a:p>
            <a:pPr>
              <a:defRPr/>
            </a:pPr>
            <a:endParaRPr lang="es-ES" sz="800" dirty="0"/>
          </a:p>
          <a:p>
            <a:pPr marL="285750" indent="-285750">
              <a:buFontTx/>
              <a:buChar char="-"/>
              <a:defRPr/>
            </a:pPr>
            <a:r>
              <a:rPr lang="es-ES" dirty="0"/>
              <a:t>Esbozos y dibujos libres.</a:t>
            </a:r>
          </a:p>
          <a:p>
            <a:pPr marL="285750" indent="-285750">
              <a:buFontTx/>
              <a:buChar char="-"/>
              <a:defRPr/>
            </a:pPr>
            <a:r>
              <a:rPr lang="es-ES" dirty="0"/>
              <a:t>Croquis.</a:t>
            </a:r>
          </a:p>
          <a:p>
            <a:pPr marL="285750" indent="-285750">
              <a:buFontTx/>
              <a:buChar char="-"/>
              <a:defRPr/>
            </a:pPr>
            <a:r>
              <a:rPr lang="es-ES" dirty="0"/>
              <a:t>Mapas.</a:t>
            </a:r>
          </a:p>
          <a:p>
            <a:pPr marL="285750" indent="-285750">
              <a:buFontTx/>
              <a:buChar char="-"/>
              <a:defRPr/>
            </a:pPr>
            <a:r>
              <a:rPr lang="es-ES" dirty="0"/>
              <a:t>Entrevistas.</a:t>
            </a:r>
          </a:p>
          <a:p>
            <a:pPr marL="285750" indent="-285750">
              <a:buFontTx/>
              <a:buChar char="-"/>
              <a:defRPr/>
            </a:pPr>
            <a:r>
              <a:rPr lang="es-ES" dirty="0"/>
              <a:t>Recogida de datos.</a:t>
            </a:r>
          </a:p>
          <a:p>
            <a:pPr marL="285750" indent="-285750">
              <a:buFontTx/>
              <a:buChar char="-"/>
              <a:defRPr/>
            </a:pPr>
            <a:r>
              <a:rPr lang="es-ES" dirty="0"/>
              <a:t>Fotografías o videos.</a:t>
            </a:r>
          </a:p>
        </p:txBody>
      </p:sp>
      <p:pic>
        <p:nvPicPr>
          <p:cNvPr id="5" name="Imagen 3">
            <a:extLst>
              <a:ext uri="{FF2B5EF4-FFF2-40B4-BE49-F238E27FC236}">
                <a16:creationId xmlns:a16="http://schemas.microsoft.com/office/drawing/2014/main" id="{94E9D047-BE33-4AE2-9921-92D08D6C8C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3175" y="1302227"/>
            <a:ext cx="4672013"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a:extLst>
              <a:ext uri="{FF2B5EF4-FFF2-40B4-BE49-F238E27FC236}">
                <a16:creationId xmlns:a16="http://schemas.microsoft.com/office/drawing/2014/main" id="{A315BF3A-9842-485D-8C59-4B877F148E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987" y="4244322"/>
            <a:ext cx="2855913" cy="243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Resultado de imagen de dibujos niños salida campo">
            <a:extLst>
              <a:ext uri="{FF2B5EF4-FFF2-40B4-BE49-F238E27FC236}">
                <a16:creationId xmlns:a16="http://schemas.microsoft.com/office/drawing/2014/main" id="{C8326D88-9914-465E-B3DE-ABEE5F0A9F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6223" y="4414185"/>
            <a:ext cx="3148013"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6274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sp>
        <p:nvSpPr>
          <p:cNvPr id="3" name="1 CuadroTexto">
            <a:extLst>
              <a:ext uri="{FF2B5EF4-FFF2-40B4-BE49-F238E27FC236}">
                <a16:creationId xmlns:a16="http://schemas.microsoft.com/office/drawing/2014/main" id="{F95F9507-8D58-4C44-AA21-5501609A6051}"/>
              </a:ext>
            </a:extLst>
          </p:cNvPr>
          <p:cNvSpPr txBox="1">
            <a:spLocks noChangeArrowheads="1"/>
          </p:cNvSpPr>
          <p:nvPr/>
        </p:nvSpPr>
        <p:spPr bwMode="auto">
          <a:xfrm>
            <a:off x="179388" y="115888"/>
            <a:ext cx="842486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a:r>
              <a:rPr lang="es-ES_tradnl" altLang="es-ES" sz="2800" b="1" dirty="0">
                <a:solidFill>
                  <a:schemeClr val="tx1"/>
                </a:solidFill>
                <a:latin typeface="Times New Roman" panose="02020603050405020304" pitchFamily="18" charset="0"/>
                <a:cs typeface="Times New Roman" panose="02020603050405020304" pitchFamily="18" charset="0"/>
              </a:rPr>
              <a:t>LA EDUCACIÓN AMBIENTAL EN EDUCACIÓN PRIMARIA</a:t>
            </a:r>
            <a:endParaRPr lang="es-ES" altLang="es-ES" sz="2800" b="1" dirty="0">
              <a:solidFill>
                <a:schemeClr val="tx1"/>
              </a:solidFill>
              <a:latin typeface="Times New Roman" panose="02020603050405020304" pitchFamily="18" charset="0"/>
              <a:cs typeface="Times New Roman" panose="02020603050405020304" pitchFamily="18" charset="0"/>
            </a:endParaRPr>
          </a:p>
        </p:txBody>
      </p:sp>
      <p:pic>
        <p:nvPicPr>
          <p:cNvPr id="4" name="Imagen 3">
            <a:extLst>
              <a:ext uri="{FF2B5EF4-FFF2-40B4-BE49-F238E27FC236}">
                <a16:creationId xmlns:a16="http://schemas.microsoft.com/office/drawing/2014/main" id="{BC2C62E2-AFD1-49E3-BEFE-96E9662ED183}"/>
              </a:ext>
            </a:extLst>
          </p:cNvPr>
          <p:cNvPicPr>
            <a:picLocks noChangeAspect="1"/>
          </p:cNvPicPr>
          <p:nvPr/>
        </p:nvPicPr>
        <p:blipFill>
          <a:blip r:embed="rId3"/>
          <a:stretch>
            <a:fillRect/>
          </a:stretch>
        </p:blipFill>
        <p:spPr>
          <a:xfrm>
            <a:off x="386068" y="1069995"/>
            <a:ext cx="8011502" cy="5128794"/>
          </a:xfrm>
          <a:prstGeom prst="rect">
            <a:avLst/>
          </a:prstGeom>
        </p:spPr>
      </p:pic>
    </p:spTree>
    <p:extLst>
      <p:ext uri="{BB962C8B-B14F-4D97-AF65-F5344CB8AC3E}">
        <p14:creationId xmlns:p14="http://schemas.microsoft.com/office/powerpoint/2010/main" val="511736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pic>
        <p:nvPicPr>
          <p:cNvPr id="10" name="Imagen 9">
            <a:extLst>
              <a:ext uri="{FF2B5EF4-FFF2-40B4-BE49-F238E27FC236}">
                <a16:creationId xmlns:a16="http://schemas.microsoft.com/office/drawing/2014/main" id="{DC0628BD-DB78-4CDA-81D8-201BD8CA716A}"/>
              </a:ext>
            </a:extLst>
          </p:cNvPr>
          <p:cNvPicPr>
            <a:picLocks noChangeAspect="1"/>
          </p:cNvPicPr>
          <p:nvPr/>
        </p:nvPicPr>
        <p:blipFill>
          <a:blip r:embed="rId3"/>
          <a:stretch>
            <a:fillRect/>
          </a:stretch>
        </p:blipFill>
        <p:spPr>
          <a:xfrm>
            <a:off x="450606" y="596705"/>
            <a:ext cx="8283782" cy="4650544"/>
          </a:xfrm>
          <a:prstGeom prst="rect">
            <a:avLst/>
          </a:prstGeom>
        </p:spPr>
      </p:pic>
    </p:spTree>
    <p:extLst>
      <p:ext uri="{BB962C8B-B14F-4D97-AF65-F5344CB8AC3E}">
        <p14:creationId xmlns:p14="http://schemas.microsoft.com/office/powerpoint/2010/main" val="1787536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pic>
        <p:nvPicPr>
          <p:cNvPr id="5" name="Imagen 4">
            <a:extLst>
              <a:ext uri="{FF2B5EF4-FFF2-40B4-BE49-F238E27FC236}">
                <a16:creationId xmlns:a16="http://schemas.microsoft.com/office/drawing/2014/main" id="{73AA0395-6C1B-48DF-8768-72BB5619EA8B}"/>
              </a:ext>
            </a:extLst>
          </p:cNvPr>
          <p:cNvPicPr>
            <a:picLocks noChangeAspect="1"/>
          </p:cNvPicPr>
          <p:nvPr/>
        </p:nvPicPr>
        <p:blipFill>
          <a:blip r:embed="rId3"/>
          <a:stretch>
            <a:fillRect/>
          </a:stretch>
        </p:blipFill>
        <p:spPr>
          <a:xfrm>
            <a:off x="-1" y="16038"/>
            <a:ext cx="9003323" cy="6182751"/>
          </a:xfrm>
          <a:prstGeom prst="rect">
            <a:avLst/>
          </a:prstGeom>
        </p:spPr>
      </p:pic>
    </p:spTree>
    <p:extLst>
      <p:ext uri="{BB962C8B-B14F-4D97-AF65-F5344CB8AC3E}">
        <p14:creationId xmlns:p14="http://schemas.microsoft.com/office/powerpoint/2010/main" val="35214249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sp>
        <p:nvSpPr>
          <p:cNvPr id="3" name="CuadroTexto 2">
            <a:extLst>
              <a:ext uri="{FF2B5EF4-FFF2-40B4-BE49-F238E27FC236}">
                <a16:creationId xmlns:a16="http://schemas.microsoft.com/office/drawing/2014/main" id="{391B7BA8-553D-40C4-81A2-06251B2FCB67}"/>
              </a:ext>
            </a:extLst>
          </p:cNvPr>
          <p:cNvSpPr txBox="1"/>
          <p:nvPr/>
        </p:nvSpPr>
        <p:spPr>
          <a:xfrm>
            <a:off x="1055076" y="1167619"/>
            <a:ext cx="7427742" cy="3077766"/>
          </a:xfrm>
          <a:prstGeom prst="rect">
            <a:avLst/>
          </a:prstGeom>
          <a:noFill/>
        </p:spPr>
        <p:txBody>
          <a:bodyPr wrap="square" rtlCol="0">
            <a:spAutoFit/>
          </a:bodyPr>
          <a:lstStyle/>
          <a:p>
            <a:pPr algn="just"/>
            <a:r>
              <a:rPr lang="es-ES" dirty="0"/>
              <a:t>BENEJAM, P. (1978): “</a:t>
            </a:r>
            <a:r>
              <a:rPr lang="es-ES" b="1" dirty="0"/>
              <a:t>El pensamiento geográfico y la didáctica de la geografía en EGB</a:t>
            </a:r>
            <a:r>
              <a:rPr lang="es-ES" dirty="0"/>
              <a:t>”. Cuadernos de Pedagogía 45. </a:t>
            </a:r>
          </a:p>
          <a:p>
            <a:pPr algn="just"/>
            <a:endParaRPr lang="es-ES" sz="800" dirty="0"/>
          </a:p>
          <a:p>
            <a:pPr algn="just"/>
            <a:r>
              <a:rPr lang="es-ES" dirty="0"/>
              <a:t>HANNOUN, H. (1977): </a:t>
            </a:r>
            <a:r>
              <a:rPr lang="es-ES" b="1" dirty="0"/>
              <a:t>El niño conquista el medio</a:t>
            </a:r>
            <a:r>
              <a:rPr lang="es-ES" dirty="0"/>
              <a:t>. Buenos Aires: Kapelusz.</a:t>
            </a:r>
          </a:p>
          <a:p>
            <a:pPr algn="just"/>
            <a:endParaRPr lang="es-ES" sz="800" dirty="0"/>
          </a:p>
          <a:p>
            <a:pPr algn="just"/>
            <a:r>
              <a:rPr lang="es-ES_tradnl" dirty="0"/>
              <a:t>HERNÁNDEZ CARDONA, F.X. (2010): </a:t>
            </a:r>
            <a:r>
              <a:rPr lang="es-ES_tradnl" b="1" dirty="0"/>
              <a:t>Didáctica de las ciencias sociales, Geografía e Historia.</a:t>
            </a:r>
            <a:r>
              <a:rPr lang="es-ES_tradnl" dirty="0"/>
              <a:t> Barcelona: Graó.</a:t>
            </a:r>
          </a:p>
          <a:p>
            <a:pPr algn="just"/>
            <a:endParaRPr lang="es-ES_tradnl" sz="800" dirty="0"/>
          </a:p>
          <a:p>
            <a:pPr algn="just"/>
            <a:r>
              <a:rPr lang="es-ES_tradnl" dirty="0"/>
              <a:t>PIAGET, J. (1979): </a:t>
            </a:r>
            <a:r>
              <a:rPr lang="es-ES_tradnl" b="1" dirty="0"/>
              <a:t>Epistemología de las Ciencias Humanas</a:t>
            </a:r>
            <a:r>
              <a:rPr lang="es-ES_tradnl" dirty="0"/>
              <a:t>. Buenos Aires: Paidós.</a:t>
            </a:r>
          </a:p>
          <a:p>
            <a:pPr algn="just"/>
            <a:endParaRPr lang="es-ES_tradnl" sz="800" dirty="0"/>
          </a:p>
          <a:p>
            <a:pPr algn="just"/>
            <a:r>
              <a:rPr lang="es-ES_tradnl" dirty="0"/>
              <a:t>TREPAT, C. Y COMES, P. (2000): </a:t>
            </a:r>
            <a:r>
              <a:rPr lang="es-ES_tradnl" b="1" dirty="0"/>
              <a:t>El tiempo y el espacio en la didáctica de las Ciencias Sociales</a:t>
            </a:r>
            <a:r>
              <a:rPr lang="es-ES_tradnl" dirty="0"/>
              <a:t>. Barcelona: Graó.</a:t>
            </a:r>
            <a:endParaRPr lang="es-ES" dirty="0"/>
          </a:p>
        </p:txBody>
      </p:sp>
      <p:sp>
        <p:nvSpPr>
          <p:cNvPr id="5" name="1 CuadroTexto">
            <a:extLst>
              <a:ext uri="{FF2B5EF4-FFF2-40B4-BE49-F238E27FC236}">
                <a16:creationId xmlns:a16="http://schemas.microsoft.com/office/drawing/2014/main" id="{475A5B1C-9D29-4643-869E-FE4716200CFD}"/>
              </a:ext>
            </a:extLst>
          </p:cNvPr>
          <p:cNvSpPr txBox="1">
            <a:spLocks noChangeArrowheads="1"/>
          </p:cNvSpPr>
          <p:nvPr/>
        </p:nvSpPr>
        <p:spPr bwMode="auto">
          <a:xfrm>
            <a:off x="179388" y="348315"/>
            <a:ext cx="84248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a:r>
              <a:rPr lang="es-ES_tradnl" altLang="es-ES" sz="2800" b="1" dirty="0">
                <a:solidFill>
                  <a:schemeClr val="tx1"/>
                </a:solidFill>
                <a:latin typeface="Times New Roman" panose="02020603050405020304" pitchFamily="18" charset="0"/>
                <a:cs typeface="Times New Roman" panose="02020603050405020304" pitchFamily="18" charset="0"/>
              </a:rPr>
              <a:t>BIBLIOGRAFÍA</a:t>
            </a:r>
            <a:endParaRPr lang="es-ES" altLang="es-E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0292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2B265B8D-C077-4115-B2BD-6ACCE5C396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240993"/>
            <a:ext cx="890016" cy="310896"/>
          </a:xfrm>
          <a:prstGeom prst="rect">
            <a:avLst/>
          </a:prstGeom>
        </p:spPr>
      </p:pic>
      <p:sp>
        <p:nvSpPr>
          <p:cNvPr id="3" name="1 CuadroTexto">
            <a:extLst>
              <a:ext uri="{FF2B5EF4-FFF2-40B4-BE49-F238E27FC236}">
                <a16:creationId xmlns:a16="http://schemas.microsoft.com/office/drawing/2014/main" id="{8A09A141-3483-4F0A-970A-9D61C478C0FA}"/>
              </a:ext>
            </a:extLst>
          </p:cNvPr>
          <p:cNvSpPr txBox="1">
            <a:spLocks noChangeArrowheads="1"/>
          </p:cNvSpPr>
          <p:nvPr/>
        </p:nvSpPr>
        <p:spPr bwMode="auto">
          <a:xfrm>
            <a:off x="179388" y="115888"/>
            <a:ext cx="84248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eaLnBrk="1"/>
            <a:r>
              <a:rPr lang="es-ES_tradnl" altLang="es-ES" sz="2800" b="1" dirty="0">
                <a:solidFill>
                  <a:schemeClr val="tx1"/>
                </a:solidFill>
                <a:latin typeface="Times New Roman" panose="02020603050405020304" pitchFamily="18" charset="0"/>
                <a:cs typeface="Times New Roman" panose="02020603050405020304" pitchFamily="18" charset="0"/>
              </a:rPr>
              <a:t>EL CONCEPTO ACTUAL DE ESPACIO GEOGRÁFICO</a:t>
            </a:r>
            <a:endParaRPr lang="es-ES" altLang="es-ES" sz="2800" b="1" dirty="0">
              <a:solidFill>
                <a:schemeClr val="tx1"/>
              </a:solidFill>
              <a:latin typeface="Times New Roman" panose="02020603050405020304" pitchFamily="18" charset="0"/>
              <a:cs typeface="Times New Roman" panose="02020603050405020304" pitchFamily="18" charset="0"/>
            </a:endParaRPr>
          </a:p>
        </p:txBody>
      </p:sp>
      <p:sp>
        <p:nvSpPr>
          <p:cNvPr id="4" name="2 CuadroTexto">
            <a:extLst>
              <a:ext uri="{FF2B5EF4-FFF2-40B4-BE49-F238E27FC236}">
                <a16:creationId xmlns:a16="http://schemas.microsoft.com/office/drawing/2014/main" id="{942B7666-6461-45DB-BD22-008942446A1D}"/>
              </a:ext>
            </a:extLst>
          </p:cNvPr>
          <p:cNvSpPr txBox="1">
            <a:spLocks noChangeArrowheads="1"/>
          </p:cNvSpPr>
          <p:nvPr/>
        </p:nvSpPr>
        <p:spPr bwMode="auto">
          <a:xfrm>
            <a:off x="161925" y="1130300"/>
            <a:ext cx="882015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just" eaLnBrk="1" hangingPunct="1"/>
            <a:r>
              <a:rPr lang="es-ES_tradnl" altLang="es-ES" sz="2400" dirty="0">
                <a:solidFill>
                  <a:schemeClr val="tx1"/>
                </a:solidFill>
                <a:latin typeface="Times New Roman" panose="02020603050405020304" pitchFamily="18" charset="0"/>
                <a:cs typeface="Times New Roman" panose="02020603050405020304" pitchFamily="18" charset="0"/>
              </a:rPr>
              <a:t>Geografía: es la disciplina que estudia las variaciones de las distribuciones espaciales de los fenómenos de la superficie terrestre (abióticos, bióticos y culturales), así como las relaciones del medio natural con el hombre y de la individualización y análisis de las regiones en la superficie de la tierra.</a:t>
            </a:r>
            <a:endParaRPr lang="es-ES" altLang="es-ES" sz="2400" dirty="0">
              <a:solidFill>
                <a:schemeClr val="tx1"/>
              </a:solidFill>
              <a:latin typeface="Times New Roman" panose="02020603050405020304" pitchFamily="18" charset="0"/>
              <a:cs typeface="Times New Roman" panose="02020603050405020304" pitchFamily="18" charset="0"/>
            </a:endParaRPr>
          </a:p>
        </p:txBody>
      </p:sp>
      <p:sp>
        <p:nvSpPr>
          <p:cNvPr id="6" name="Rectángulo: esquinas redondeadas 6">
            <a:extLst>
              <a:ext uri="{FF2B5EF4-FFF2-40B4-BE49-F238E27FC236}">
                <a16:creationId xmlns:a16="http://schemas.microsoft.com/office/drawing/2014/main" id="{5D628748-A0FC-4064-B67C-69DBEC57808E}"/>
              </a:ext>
            </a:extLst>
          </p:cNvPr>
          <p:cNvSpPr>
            <a:spLocks noChangeArrowheads="1"/>
          </p:cNvSpPr>
          <p:nvPr/>
        </p:nvSpPr>
        <p:spPr bwMode="auto">
          <a:xfrm>
            <a:off x="3492500" y="3419475"/>
            <a:ext cx="2087563" cy="2227263"/>
          </a:xfrm>
          <a:prstGeom prst="roundRect">
            <a:avLst>
              <a:gd name="adj" fmla="val 16667"/>
            </a:avLst>
          </a:prstGeom>
          <a:solidFill>
            <a:srgbClr val="FFFFFF"/>
          </a:solidFill>
          <a:ln w="25400" algn="ctr">
            <a:solidFill>
              <a:srgbClr val="0F7EC5"/>
            </a:solidFill>
            <a:bevel/>
            <a:headEnd/>
            <a:tailEnd/>
          </a:ln>
        </p:spPr>
        <p:txBody>
          <a:bodyPr lIns="45720" rIns="45720" anchor="ct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a:r>
              <a:rPr lang="es-ES" altLang="es-ES">
                <a:solidFill>
                  <a:schemeClr val="accent1"/>
                </a:solidFill>
              </a:rPr>
              <a:t>Globalización (económica, cultural..)</a:t>
            </a:r>
          </a:p>
          <a:p>
            <a:pPr algn="ctr"/>
            <a:r>
              <a:rPr lang="es-ES" altLang="es-ES">
                <a:solidFill>
                  <a:schemeClr val="accent1"/>
                </a:solidFill>
              </a:rPr>
              <a:t>Geografía (teoría social = comprender la sociedad)</a:t>
            </a:r>
          </a:p>
        </p:txBody>
      </p:sp>
      <p:sp>
        <p:nvSpPr>
          <p:cNvPr id="7" name="Rectángulo: esquinas redondeadas 9">
            <a:extLst>
              <a:ext uri="{FF2B5EF4-FFF2-40B4-BE49-F238E27FC236}">
                <a16:creationId xmlns:a16="http://schemas.microsoft.com/office/drawing/2014/main" id="{32ACAEAA-3B4A-4792-BC11-EFD0FA6A6AB8}"/>
              </a:ext>
            </a:extLst>
          </p:cNvPr>
          <p:cNvSpPr>
            <a:spLocks noChangeArrowheads="1"/>
          </p:cNvSpPr>
          <p:nvPr/>
        </p:nvSpPr>
        <p:spPr bwMode="auto">
          <a:xfrm>
            <a:off x="706438" y="3467100"/>
            <a:ext cx="2087562" cy="2228850"/>
          </a:xfrm>
          <a:prstGeom prst="roundRect">
            <a:avLst>
              <a:gd name="adj" fmla="val 16667"/>
            </a:avLst>
          </a:prstGeom>
          <a:solidFill>
            <a:srgbClr val="FFFFFF"/>
          </a:solidFill>
          <a:ln w="25400" algn="ctr">
            <a:solidFill>
              <a:srgbClr val="0F7EC5"/>
            </a:solidFill>
            <a:bevel/>
            <a:headEnd/>
            <a:tailEnd/>
          </a:ln>
        </p:spPr>
        <p:txBody>
          <a:bodyPr lIns="45720" rIns="45720" anchor="ct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a:r>
              <a:rPr lang="es-ES" altLang="es-ES">
                <a:solidFill>
                  <a:schemeClr val="accent1"/>
                </a:solidFill>
              </a:rPr>
              <a:t>Concepto cambiante con los acontecimientos históricos (construir ideas espaciales)</a:t>
            </a:r>
          </a:p>
        </p:txBody>
      </p:sp>
      <p:sp>
        <p:nvSpPr>
          <p:cNvPr id="8" name="Rectángulo: esquinas redondeadas 10">
            <a:extLst>
              <a:ext uri="{FF2B5EF4-FFF2-40B4-BE49-F238E27FC236}">
                <a16:creationId xmlns:a16="http://schemas.microsoft.com/office/drawing/2014/main" id="{C9178298-5BE3-4170-98BF-7662F66854EE}"/>
              </a:ext>
            </a:extLst>
          </p:cNvPr>
          <p:cNvSpPr>
            <a:spLocks noChangeArrowheads="1"/>
          </p:cNvSpPr>
          <p:nvPr/>
        </p:nvSpPr>
        <p:spPr bwMode="auto">
          <a:xfrm>
            <a:off x="6084888" y="3219450"/>
            <a:ext cx="2087562" cy="2508250"/>
          </a:xfrm>
          <a:prstGeom prst="roundRect">
            <a:avLst>
              <a:gd name="adj" fmla="val 16667"/>
            </a:avLst>
          </a:prstGeom>
          <a:solidFill>
            <a:srgbClr val="FFFFFF"/>
          </a:solidFill>
          <a:ln w="25400" algn="ctr">
            <a:solidFill>
              <a:srgbClr val="0F7EC5"/>
            </a:solidFill>
            <a:bevel/>
            <a:headEnd/>
            <a:tailEnd/>
          </a:ln>
        </p:spPr>
        <p:txBody>
          <a:bodyPr lIns="45720" rIns="45720" anchor="ct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a:endParaRPr lang="es-ES" altLang="es-ES">
              <a:solidFill>
                <a:schemeClr val="accent1"/>
              </a:solidFill>
            </a:endParaRPr>
          </a:p>
          <a:p>
            <a:pPr algn="ctr"/>
            <a:r>
              <a:rPr lang="es-ES" altLang="es-ES">
                <a:solidFill>
                  <a:schemeClr val="accent1"/>
                </a:solidFill>
              </a:rPr>
              <a:t>Se mezcla lo global y lo local (dos caras de una misma moneda)</a:t>
            </a:r>
          </a:p>
          <a:p>
            <a:pPr algn="ctr"/>
            <a:endParaRPr lang="es-ES" altLang="es-ES">
              <a:solidFill>
                <a:schemeClr val="accent1"/>
              </a:solidFill>
            </a:endParaRPr>
          </a:p>
          <a:p>
            <a:pPr algn="ctr"/>
            <a:endParaRPr lang="es-ES" altLang="es-ES">
              <a:solidFill>
                <a:schemeClr val="accent1"/>
              </a:solidFill>
            </a:endParaRPr>
          </a:p>
        </p:txBody>
      </p:sp>
      <p:sp>
        <p:nvSpPr>
          <p:cNvPr id="9" name="Flecha: a la derecha 7">
            <a:extLst>
              <a:ext uri="{FF2B5EF4-FFF2-40B4-BE49-F238E27FC236}">
                <a16:creationId xmlns:a16="http://schemas.microsoft.com/office/drawing/2014/main" id="{CDC83D29-343E-484E-8566-28B1AFA2FE17}"/>
              </a:ext>
            </a:extLst>
          </p:cNvPr>
          <p:cNvSpPr>
            <a:spLocks noChangeArrowheads="1"/>
          </p:cNvSpPr>
          <p:nvPr/>
        </p:nvSpPr>
        <p:spPr bwMode="auto">
          <a:xfrm>
            <a:off x="3059113" y="4292600"/>
            <a:ext cx="217487" cy="288925"/>
          </a:xfrm>
          <a:prstGeom prst="rightArrow">
            <a:avLst>
              <a:gd name="adj1" fmla="val 50000"/>
              <a:gd name="adj2" fmla="val 50000"/>
            </a:avLst>
          </a:prstGeom>
          <a:solidFill>
            <a:srgbClr val="FFFFFF"/>
          </a:solidFill>
          <a:ln w="25400" algn="ctr">
            <a:solidFill>
              <a:srgbClr val="0F7EC5"/>
            </a:solidFill>
            <a:bevel/>
            <a:headEnd/>
            <a:tailEnd/>
          </a:ln>
        </p:spPr>
        <p:txBody>
          <a:bodyPr lIns="45720" rIns="45720" anchor="ct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eaLnBrk="1"/>
            <a:endParaRPr lang="es-ES" altLang="es-ES"/>
          </a:p>
        </p:txBody>
      </p:sp>
      <p:sp>
        <p:nvSpPr>
          <p:cNvPr id="10" name="Flecha: a la derecha 12">
            <a:extLst>
              <a:ext uri="{FF2B5EF4-FFF2-40B4-BE49-F238E27FC236}">
                <a16:creationId xmlns:a16="http://schemas.microsoft.com/office/drawing/2014/main" id="{A01072DC-AB9E-4AE7-97A8-A964D4AE9CF6}"/>
              </a:ext>
            </a:extLst>
          </p:cNvPr>
          <p:cNvSpPr>
            <a:spLocks noChangeArrowheads="1"/>
          </p:cNvSpPr>
          <p:nvPr/>
        </p:nvSpPr>
        <p:spPr bwMode="auto">
          <a:xfrm>
            <a:off x="5724525" y="4244975"/>
            <a:ext cx="215900" cy="288925"/>
          </a:xfrm>
          <a:prstGeom prst="rightArrow">
            <a:avLst>
              <a:gd name="adj1" fmla="val 50000"/>
              <a:gd name="adj2" fmla="val 50000"/>
            </a:avLst>
          </a:prstGeom>
          <a:solidFill>
            <a:srgbClr val="FFFFFF"/>
          </a:solidFill>
          <a:ln w="25400" algn="ctr">
            <a:solidFill>
              <a:srgbClr val="0F7EC5"/>
            </a:solidFill>
            <a:bevel/>
            <a:headEnd/>
            <a:tailEnd/>
          </a:ln>
        </p:spPr>
        <p:txBody>
          <a:bodyPr lIns="45720" rIns="45720" anchor="ct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eaLnBrk="1"/>
            <a:endParaRPr lang="es-ES" altLang="es-ES"/>
          </a:p>
        </p:txBody>
      </p:sp>
    </p:spTree>
    <p:extLst>
      <p:ext uri="{BB962C8B-B14F-4D97-AF65-F5344CB8AC3E}">
        <p14:creationId xmlns:p14="http://schemas.microsoft.com/office/powerpoint/2010/main" val="2721021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1930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CuadroTexto">
            <a:extLst>
              <a:ext uri="{FF2B5EF4-FFF2-40B4-BE49-F238E27FC236}">
                <a16:creationId xmlns:a16="http://schemas.microsoft.com/office/drawing/2014/main" id="{B4B91F3E-814D-4A71-BB24-33F1F34A477D}"/>
              </a:ext>
            </a:extLst>
          </p:cNvPr>
          <p:cNvSpPr txBox="1">
            <a:spLocks noChangeArrowheads="1"/>
          </p:cNvSpPr>
          <p:nvPr/>
        </p:nvSpPr>
        <p:spPr bwMode="auto">
          <a:xfrm>
            <a:off x="179388" y="115888"/>
            <a:ext cx="84248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eaLnBrk="1"/>
            <a:r>
              <a:rPr lang="es-ES_tradnl" altLang="es-ES" sz="2800" b="1" dirty="0">
                <a:solidFill>
                  <a:schemeClr val="tx1"/>
                </a:solidFill>
                <a:latin typeface="Times New Roman" panose="02020603050405020304" pitchFamily="18" charset="0"/>
                <a:cs typeface="Times New Roman" panose="02020603050405020304" pitchFamily="18" charset="0"/>
              </a:rPr>
              <a:t>ELEMENTOS QUE DEFINEN EL ESPACIO</a:t>
            </a:r>
            <a:endParaRPr lang="es-ES" altLang="es-ES" sz="2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2" name="Diagrama 1">
            <a:extLst>
              <a:ext uri="{FF2B5EF4-FFF2-40B4-BE49-F238E27FC236}">
                <a16:creationId xmlns:a16="http://schemas.microsoft.com/office/drawing/2014/main" id="{3D6074CC-A0B6-49E1-91AC-8C603A4AF4FF}"/>
              </a:ext>
            </a:extLst>
          </p:cNvPr>
          <p:cNvGraphicFramePr/>
          <p:nvPr>
            <p:extLst>
              <p:ext uri="{D42A27DB-BD31-4B8C-83A1-F6EECF244321}">
                <p14:modId xmlns:p14="http://schemas.microsoft.com/office/powerpoint/2010/main" val="3520354924"/>
              </p:ext>
            </p:extLst>
          </p:nvPr>
        </p:nvGraphicFramePr>
        <p:xfrm>
          <a:off x="685825" y="755948"/>
          <a:ext cx="8092415" cy="55604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1035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2B265B8D-C077-4115-B2BD-6ACCE5C396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240993"/>
            <a:ext cx="890016" cy="310896"/>
          </a:xfrm>
          <a:prstGeom prst="rect">
            <a:avLst/>
          </a:prstGeom>
        </p:spPr>
      </p:pic>
      <p:sp>
        <p:nvSpPr>
          <p:cNvPr id="3" name="1 CuadroTexto">
            <a:extLst>
              <a:ext uri="{FF2B5EF4-FFF2-40B4-BE49-F238E27FC236}">
                <a16:creationId xmlns:a16="http://schemas.microsoft.com/office/drawing/2014/main" id="{449C0566-53F2-47DF-B91C-8F0B70D79DF7}"/>
              </a:ext>
            </a:extLst>
          </p:cNvPr>
          <p:cNvSpPr txBox="1">
            <a:spLocks noChangeArrowheads="1"/>
          </p:cNvSpPr>
          <p:nvPr/>
        </p:nvSpPr>
        <p:spPr bwMode="auto">
          <a:xfrm>
            <a:off x="304494" y="234102"/>
            <a:ext cx="867947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eaLnBrk="1"/>
            <a:r>
              <a:rPr lang="es-ES_tradnl" altLang="es-ES" sz="2600" b="1" dirty="0">
                <a:solidFill>
                  <a:schemeClr val="tx1"/>
                </a:solidFill>
                <a:latin typeface="Times New Roman" panose="02020603050405020304" pitchFamily="18" charset="0"/>
                <a:cs typeface="Times New Roman" panose="02020603050405020304" pitchFamily="18" charset="0"/>
              </a:rPr>
              <a:t>LA EDUCACIÓN EN UNA SOCIEDAD GLOBALIZADA</a:t>
            </a:r>
            <a:endParaRPr lang="es-ES" altLang="es-ES" sz="2600" b="1" dirty="0">
              <a:solidFill>
                <a:schemeClr val="tx1"/>
              </a:solidFill>
              <a:latin typeface="Times New Roman" panose="02020603050405020304" pitchFamily="18" charset="0"/>
              <a:cs typeface="Times New Roman" panose="02020603050405020304" pitchFamily="18" charset="0"/>
            </a:endParaRPr>
          </a:p>
        </p:txBody>
      </p:sp>
      <p:sp>
        <p:nvSpPr>
          <p:cNvPr id="4" name="3 CuadroTexto">
            <a:extLst>
              <a:ext uri="{FF2B5EF4-FFF2-40B4-BE49-F238E27FC236}">
                <a16:creationId xmlns:a16="http://schemas.microsoft.com/office/drawing/2014/main" id="{AE5FDE85-D0FE-4158-B3D4-EADC1C5DD367}"/>
              </a:ext>
            </a:extLst>
          </p:cNvPr>
          <p:cNvSpPr txBox="1">
            <a:spLocks noChangeArrowheads="1"/>
          </p:cNvSpPr>
          <p:nvPr/>
        </p:nvSpPr>
        <p:spPr bwMode="auto">
          <a:xfrm>
            <a:off x="395288" y="836613"/>
            <a:ext cx="8497887" cy="529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just" eaLnBrk="1" hangingPunct="1"/>
            <a:r>
              <a:rPr lang="es-ES" altLang="es-ES" sz="2200" dirty="0">
                <a:latin typeface="Times New Roman" panose="02020603050405020304" pitchFamily="18" charset="0"/>
                <a:cs typeface="Times New Roman" panose="02020603050405020304" pitchFamily="18" charset="0"/>
              </a:rPr>
              <a:t>En los últimos años estamos presenciando una tendencia, cada vez más generalizada, que potencia la comunicación, interdependencia e interacción a nivel mundial. Este fenómeno, llamado globalización, está desencadenando importantes transformaciones y reajustes en la esfera política, social, económica y también educativa. El proceso al que  aludimos, sin embargo, no está exento de polémica en la medida en que nos presenta dos  realidades bien diferentes.</a:t>
            </a:r>
          </a:p>
          <a:p>
            <a:pPr algn="just" eaLnBrk="1" hangingPunct="1"/>
            <a:endParaRPr lang="es-ES" altLang="es-ES" sz="800" dirty="0">
              <a:latin typeface="Times New Roman" panose="02020603050405020304" pitchFamily="18" charset="0"/>
              <a:cs typeface="Times New Roman" panose="02020603050405020304" pitchFamily="18" charset="0"/>
            </a:endParaRPr>
          </a:p>
          <a:p>
            <a:pPr algn="just" eaLnBrk="1" hangingPunct="1"/>
            <a:r>
              <a:rPr lang="es-ES" altLang="es-ES" sz="2100" i="1" dirty="0">
                <a:latin typeface="Times New Roman" panose="02020603050405020304" pitchFamily="18" charset="0"/>
                <a:cs typeface="Times New Roman" panose="02020603050405020304" pitchFamily="18" charset="0"/>
              </a:rPr>
              <a:t>“Estamos asistiendo a un fenómeno extraordinariamente positivo, quizás lo mejor que le ha ocurrido a la humanidad en toda su historia, que es la internacionalización total del planeta, la disolución progresiva de fronteras en todos los campos, en lo cultural, en lo tecnológico, lo económico. Pero eso crea una inseguridad, una especie de temor a lo desconocido, que es lo que alimenta la retracción nacionalista”</a:t>
            </a:r>
            <a:r>
              <a:rPr lang="es-ES" altLang="es-ES" sz="2100" dirty="0">
                <a:latin typeface="Times New Roman" panose="02020603050405020304" pitchFamily="18" charset="0"/>
                <a:cs typeface="Times New Roman" panose="02020603050405020304" pitchFamily="18" charset="0"/>
              </a:rPr>
              <a:t>  (Vargas Llosa, M. (1 de </a:t>
            </a:r>
            <a:r>
              <a:rPr lang="es-ES" altLang="es-ES" sz="2100">
                <a:latin typeface="Times New Roman" panose="02020603050405020304" pitchFamily="18" charset="0"/>
                <a:cs typeface="Times New Roman" panose="02020603050405020304" pitchFamily="18" charset="0"/>
              </a:rPr>
              <a:t>septiembre de 1996</a:t>
            </a:r>
            <a:r>
              <a:rPr lang="es-ES" altLang="es-ES" sz="2100" dirty="0">
                <a:latin typeface="Times New Roman" panose="02020603050405020304" pitchFamily="18" charset="0"/>
                <a:cs typeface="Times New Roman" panose="02020603050405020304" pitchFamily="18" charset="0"/>
              </a:rPr>
              <a:t>). Dos peces en el agua. </a:t>
            </a:r>
            <a:r>
              <a:rPr lang="es-ES" altLang="es-ES" sz="2100" i="1" dirty="0">
                <a:latin typeface="Times New Roman" panose="02020603050405020304" pitchFamily="18" charset="0"/>
                <a:cs typeface="Times New Roman" panose="02020603050405020304" pitchFamily="18" charset="0"/>
              </a:rPr>
              <a:t>El País. </a:t>
            </a:r>
            <a:r>
              <a:rPr lang="es-ES" altLang="es-ES" sz="2100" dirty="0">
                <a:latin typeface="Times New Roman" panose="02020603050405020304" pitchFamily="18" charset="0"/>
                <a:cs typeface="Times New Roman" panose="02020603050405020304" pitchFamily="18" charset="0"/>
              </a:rPr>
              <a:t>Recuperado de </a:t>
            </a:r>
            <a:r>
              <a:rPr lang="es-ES" altLang="es-ES" sz="2100" dirty="0">
                <a:latin typeface="Times New Roman" panose="02020603050405020304" pitchFamily="18" charset="0"/>
                <a:cs typeface="Times New Roman" panose="02020603050405020304" pitchFamily="18" charset="0"/>
                <a:hlinkClick r:id="rId3"/>
              </a:rPr>
              <a:t>https://elpais.com/diario/1996/09/01/opinion/841528811_850215.html</a:t>
            </a:r>
            <a:r>
              <a:rPr lang="es-ES" altLang="es-ES" sz="2100" dirty="0">
                <a:latin typeface="Times New Roman" panose="02020603050405020304" pitchFamily="18" charset="0"/>
                <a:cs typeface="Times New Roman" panose="02020603050405020304" pitchFamily="18" charset="0"/>
              </a:rPr>
              <a:t>).</a:t>
            </a:r>
            <a:endParaRPr lang="es-ES_tradnl" altLang="es-ES" sz="2100" dirty="0">
              <a:solidFill>
                <a:schemeClr val="tx1"/>
              </a:solidFill>
              <a:latin typeface="Times New Roman" panose="02020603050405020304" pitchFamily="18" charset="0"/>
              <a:cs typeface="Times New Roman" panose="02020603050405020304" pitchFamily="18" charset="0"/>
            </a:endParaRPr>
          </a:p>
          <a:p>
            <a:pPr algn="just" eaLnBrk="1" hangingPunct="1"/>
            <a:endParaRPr lang="es-ES" altLang="es-ES" sz="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2798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sp>
        <p:nvSpPr>
          <p:cNvPr id="4" name="2 CuadroTexto">
            <a:extLst>
              <a:ext uri="{FF2B5EF4-FFF2-40B4-BE49-F238E27FC236}">
                <a16:creationId xmlns:a16="http://schemas.microsoft.com/office/drawing/2014/main" id="{FCE80FE2-9B2B-4C9E-B46C-4E7E36F1689D}"/>
              </a:ext>
            </a:extLst>
          </p:cNvPr>
          <p:cNvSpPr txBox="1">
            <a:spLocks noChangeArrowheads="1"/>
          </p:cNvSpPr>
          <p:nvPr/>
        </p:nvSpPr>
        <p:spPr bwMode="auto">
          <a:xfrm>
            <a:off x="161925" y="836613"/>
            <a:ext cx="8820150" cy="520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just" eaLnBrk="1" hangingPunct="1"/>
            <a:r>
              <a:rPr lang="es-ES" altLang="es-ES" sz="2300" dirty="0">
                <a:solidFill>
                  <a:schemeClr val="tx1"/>
                </a:solidFill>
                <a:latin typeface="Times New Roman" panose="02020603050405020304" pitchFamily="18" charset="0"/>
                <a:cs typeface="Times New Roman" panose="02020603050405020304" pitchFamily="18" charset="0"/>
              </a:rPr>
              <a:t>Por una parte, la globalización tiene una cara que se orienta hacia el desarrollo de los seres humanos y presenta unos rasgos más humanizadores, pues enfatiza su capacidad para aproximarnos a otros grupos y personas de manera impensable en otras décadas multiplicando, de forma sustantiva, nuestras posibilidades de comunicación y transacción a todos los niveles y ofreciendo así una oportunidad ideal para mejorar el nivel educativo y cultural de todos los pueblos.</a:t>
            </a:r>
          </a:p>
          <a:p>
            <a:pPr algn="just" eaLnBrk="1" hangingPunct="1"/>
            <a:endParaRPr lang="es-ES" altLang="es-ES" sz="1000" dirty="0">
              <a:solidFill>
                <a:schemeClr val="tx1"/>
              </a:solidFill>
              <a:latin typeface="Times New Roman" panose="02020603050405020304" pitchFamily="18" charset="0"/>
              <a:cs typeface="Times New Roman" panose="02020603050405020304" pitchFamily="18" charset="0"/>
            </a:endParaRPr>
          </a:p>
          <a:p>
            <a:pPr algn="just" eaLnBrk="1" hangingPunct="1"/>
            <a:r>
              <a:rPr lang="es-ES" altLang="es-ES" sz="2300" dirty="0">
                <a:solidFill>
                  <a:schemeClr val="tx1"/>
                </a:solidFill>
                <a:latin typeface="Times New Roman" panose="02020603050405020304" pitchFamily="18" charset="0"/>
                <a:cs typeface="Times New Roman" panose="02020603050405020304" pitchFamily="18" charset="0"/>
              </a:rPr>
              <a:t>La otra cara de la globalización es la generación de brechas  importantes entre los países y la configuración de realidades muy dispares derivadas de un reparto desigual de la riqueza y del mantenimiento de estructuras violentas que imponen un consumismo desaforado y que funcionan de acuerdo con criterios estrictamente de mercado, haciendo que en su práctica, sobre todo económica, pero también educativa, ni sea tan descentralizada ni tan global como pudiera parecer. </a:t>
            </a:r>
          </a:p>
        </p:txBody>
      </p:sp>
      <p:sp>
        <p:nvSpPr>
          <p:cNvPr id="5" name="1 CuadroTexto">
            <a:extLst>
              <a:ext uri="{FF2B5EF4-FFF2-40B4-BE49-F238E27FC236}">
                <a16:creationId xmlns:a16="http://schemas.microsoft.com/office/drawing/2014/main" id="{464BB7BF-A2C8-470D-A94A-5FFD8A450FB1}"/>
              </a:ext>
            </a:extLst>
          </p:cNvPr>
          <p:cNvSpPr txBox="1">
            <a:spLocks noChangeArrowheads="1"/>
          </p:cNvSpPr>
          <p:nvPr/>
        </p:nvSpPr>
        <p:spPr bwMode="auto">
          <a:xfrm>
            <a:off x="395288" y="200025"/>
            <a:ext cx="84248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eaLnBrk="1"/>
            <a:r>
              <a:rPr lang="es-ES_tradnl" altLang="es-ES" sz="2600" b="1" dirty="0">
                <a:solidFill>
                  <a:schemeClr val="tx1"/>
                </a:solidFill>
                <a:latin typeface="Times New Roman" panose="02020603050405020304" pitchFamily="18" charset="0"/>
                <a:cs typeface="Times New Roman" panose="02020603050405020304" pitchFamily="18" charset="0"/>
              </a:rPr>
              <a:t>REALIDADES DE LA GLOBALIZACIÓN</a:t>
            </a:r>
            <a:endParaRPr lang="es-ES" altLang="es-ES" sz="2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11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pic>
        <p:nvPicPr>
          <p:cNvPr id="3" name="Picture 2">
            <a:extLst>
              <a:ext uri="{FF2B5EF4-FFF2-40B4-BE49-F238E27FC236}">
                <a16:creationId xmlns:a16="http://schemas.microsoft.com/office/drawing/2014/main" id="{5C36D2BC-18CF-442B-937F-708212BE90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1147763"/>
            <a:ext cx="4535487"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Rectángulo">
            <a:extLst>
              <a:ext uri="{FF2B5EF4-FFF2-40B4-BE49-F238E27FC236}">
                <a16:creationId xmlns:a16="http://schemas.microsoft.com/office/drawing/2014/main" id="{8B65EFA5-24E1-4F5F-A677-ED9CF9AC4680}"/>
              </a:ext>
            </a:extLst>
          </p:cNvPr>
          <p:cNvSpPr/>
          <p:nvPr/>
        </p:nvSpPr>
        <p:spPr>
          <a:xfrm>
            <a:off x="4572000" y="1142206"/>
            <a:ext cx="4572000" cy="646113"/>
          </a:xfrm>
          <a:prstGeom prst="rect">
            <a:avLst/>
          </a:prstGeom>
          <a:solidFill>
            <a:schemeClr val="accent6">
              <a:lumMod val="20000"/>
              <a:lumOff val="80000"/>
            </a:schemeClr>
          </a:solidFill>
        </p:spPr>
        <p:txBody>
          <a:bodyPr>
            <a:spAutoFit/>
          </a:bodyPr>
          <a:lstStyle/>
          <a:p>
            <a:pPr>
              <a:defRPr/>
            </a:pPr>
            <a:r>
              <a:rPr lang="es-ES" dirty="0">
                <a:latin typeface="Times New Roman" panose="02020603050405020304" pitchFamily="18" charset="0"/>
                <a:cs typeface="Times New Roman" panose="02020603050405020304" pitchFamily="18" charset="0"/>
              </a:rPr>
              <a:t>Reconstrucción del mapa de la ecúmene de </a:t>
            </a:r>
            <a:r>
              <a:rPr lang="es-ES" dirty="0" err="1">
                <a:latin typeface="Times New Roman" panose="02020603050405020304" pitchFamily="18" charset="0"/>
                <a:cs typeface="Times New Roman" panose="02020603050405020304" pitchFamily="18" charset="0"/>
              </a:rPr>
              <a:t>Herodoto</a:t>
            </a:r>
            <a:r>
              <a:rPr lang="es-ES" dirty="0">
                <a:latin typeface="Times New Roman" panose="02020603050405020304" pitchFamily="18" charset="0"/>
                <a:cs typeface="Times New Roman" panose="02020603050405020304" pitchFamily="18" charset="0"/>
              </a:rPr>
              <a:t>, circa 450 a. C.</a:t>
            </a:r>
          </a:p>
        </p:txBody>
      </p:sp>
      <p:pic>
        <p:nvPicPr>
          <p:cNvPr id="5" name="Picture 2">
            <a:extLst>
              <a:ext uri="{FF2B5EF4-FFF2-40B4-BE49-F238E27FC236}">
                <a16:creationId xmlns:a16="http://schemas.microsoft.com/office/drawing/2014/main" id="{69708367-C55C-4F4E-84D8-FA74FC2097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375" y="2990580"/>
            <a:ext cx="4529138" cy="323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3 CuadroTexto">
            <a:extLst>
              <a:ext uri="{FF2B5EF4-FFF2-40B4-BE49-F238E27FC236}">
                <a16:creationId xmlns:a16="http://schemas.microsoft.com/office/drawing/2014/main" id="{2710EFE6-FD67-4BD6-8158-AE6604921A3E}"/>
              </a:ext>
            </a:extLst>
          </p:cNvPr>
          <p:cNvSpPr txBox="1"/>
          <p:nvPr/>
        </p:nvSpPr>
        <p:spPr>
          <a:xfrm>
            <a:off x="1116013" y="5591175"/>
            <a:ext cx="3455987" cy="646113"/>
          </a:xfrm>
          <a:prstGeom prst="rect">
            <a:avLst/>
          </a:prstGeom>
          <a:solidFill>
            <a:schemeClr val="accent6">
              <a:lumMod val="40000"/>
              <a:lumOff val="60000"/>
            </a:schemeClr>
          </a:solidFill>
          <a:ln>
            <a:solidFill>
              <a:schemeClr val="accent6">
                <a:lumMod val="40000"/>
                <a:lumOff val="60000"/>
              </a:schemeClr>
            </a:solidFill>
          </a:ln>
        </p:spPr>
        <p:txBody>
          <a:bodyPr>
            <a:spAutoFit/>
          </a:bodyPr>
          <a:lstStyle/>
          <a:p>
            <a:pPr algn="just">
              <a:defRPr/>
            </a:pPr>
            <a:r>
              <a:rPr lang="es-ES" dirty="0">
                <a:latin typeface="Baskerville Old Face" panose="02020602080505020303" pitchFamily="18" charset="0"/>
              </a:rPr>
              <a:t>Mundo conocido en la </a:t>
            </a:r>
            <a:r>
              <a:rPr lang="es-ES" i="1" dirty="0" err="1">
                <a:latin typeface="Baskerville Old Face" panose="02020602080505020303" pitchFamily="18" charset="0"/>
              </a:rPr>
              <a:t>Geographia</a:t>
            </a:r>
            <a:r>
              <a:rPr lang="es-ES" dirty="0">
                <a:latin typeface="Baskerville Old Face" panose="02020602080505020303" pitchFamily="18" charset="0"/>
              </a:rPr>
              <a:t> de Ptolomeo. </a:t>
            </a:r>
          </a:p>
        </p:txBody>
      </p:sp>
      <p:sp>
        <p:nvSpPr>
          <p:cNvPr id="8" name="1 CuadroTexto">
            <a:extLst>
              <a:ext uri="{FF2B5EF4-FFF2-40B4-BE49-F238E27FC236}">
                <a16:creationId xmlns:a16="http://schemas.microsoft.com/office/drawing/2014/main" id="{903B39DA-4DE8-4211-AA01-161FE844B648}"/>
              </a:ext>
            </a:extLst>
          </p:cNvPr>
          <p:cNvSpPr txBox="1">
            <a:spLocks noChangeArrowheads="1"/>
          </p:cNvSpPr>
          <p:nvPr/>
        </p:nvSpPr>
        <p:spPr bwMode="auto">
          <a:xfrm>
            <a:off x="395288" y="72586"/>
            <a:ext cx="84248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eaLnBrk="1"/>
            <a:r>
              <a:rPr lang="es-ES_tradnl" altLang="es-ES" sz="2000" b="1" dirty="0">
                <a:solidFill>
                  <a:schemeClr val="tx1"/>
                </a:solidFill>
              </a:rPr>
              <a:t>EVOLUCIÓN DEL PENSAMIENTO GEOGRÁFICO A LO LARGO DEL TIEMPO</a:t>
            </a:r>
            <a:endParaRPr lang="es-ES" altLang="es-ES" sz="2000" b="1" dirty="0">
              <a:solidFill>
                <a:schemeClr val="tx1"/>
              </a:solidFill>
            </a:endParaRPr>
          </a:p>
        </p:txBody>
      </p:sp>
    </p:spTree>
    <p:extLst>
      <p:ext uri="{BB962C8B-B14F-4D97-AF65-F5344CB8AC3E}">
        <p14:creationId xmlns:p14="http://schemas.microsoft.com/office/powerpoint/2010/main" val="2290486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pic>
        <p:nvPicPr>
          <p:cNvPr id="3" name="Picture 3">
            <a:extLst>
              <a:ext uri="{FF2B5EF4-FFF2-40B4-BE49-F238E27FC236}">
                <a16:creationId xmlns:a16="http://schemas.microsoft.com/office/drawing/2014/main" id="{2759BA43-9C38-4E6E-BD3D-C3C29BE496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84333" y="209949"/>
            <a:ext cx="4752975" cy="3697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5 Rectángulo">
            <a:extLst>
              <a:ext uri="{FF2B5EF4-FFF2-40B4-BE49-F238E27FC236}">
                <a16:creationId xmlns:a16="http://schemas.microsoft.com/office/drawing/2014/main" id="{E87DBB20-0BF6-4230-99DF-A1B7C2BE6865}"/>
              </a:ext>
            </a:extLst>
          </p:cNvPr>
          <p:cNvSpPr/>
          <p:nvPr/>
        </p:nvSpPr>
        <p:spPr>
          <a:xfrm>
            <a:off x="468313" y="3954463"/>
            <a:ext cx="2879725" cy="338137"/>
          </a:xfrm>
          <a:prstGeom prst="rect">
            <a:avLst/>
          </a:prstGeom>
          <a:solidFill>
            <a:schemeClr val="accent6">
              <a:lumMod val="20000"/>
              <a:lumOff val="80000"/>
            </a:schemeClr>
          </a:solidFill>
        </p:spPr>
        <p:txBody>
          <a:bodyPr>
            <a:spAutoFit/>
          </a:bodyPr>
          <a:lstStyle/>
          <a:p>
            <a:pPr>
              <a:defRPr/>
            </a:pPr>
            <a:r>
              <a:rPr lang="es-ES" sz="1600" b="1" dirty="0">
                <a:latin typeface="Times New Roman" panose="02020603050405020304" pitchFamily="18" charset="0"/>
                <a:cs typeface="Times New Roman" panose="02020603050405020304" pitchFamily="18" charset="0"/>
              </a:rPr>
              <a:t>Mapamundi de </a:t>
            </a:r>
            <a:r>
              <a:rPr lang="es-ES" sz="1600" b="1" dirty="0" err="1">
                <a:latin typeface="Times New Roman" panose="02020603050405020304" pitchFamily="18" charset="0"/>
                <a:cs typeface="Times New Roman" panose="02020603050405020304" pitchFamily="18" charset="0"/>
              </a:rPr>
              <a:t>Ibn</a:t>
            </a:r>
            <a:r>
              <a:rPr lang="es-ES" sz="1600" b="1" dirty="0">
                <a:latin typeface="Times New Roman" panose="02020603050405020304" pitchFamily="18" charset="0"/>
                <a:cs typeface="Times New Roman" panose="02020603050405020304" pitchFamily="18" charset="0"/>
              </a:rPr>
              <a:t> </a:t>
            </a:r>
            <a:r>
              <a:rPr lang="es-ES" sz="1600" b="1" dirty="0" err="1">
                <a:latin typeface="Times New Roman" panose="02020603050405020304" pitchFamily="18" charset="0"/>
                <a:cs typeface="Times New Roman" panose="02020603050405020304" pitchFamily="18" charset="0"/>
              </a:rPr>
              <a:t>Jaldún</a:t>
            </a:r>
            <a:endParaRPr lang="es-ES" sz="1600" dirty="0">
              <a:latin typeface="Times New Roman" panose="02020603050405020304" pitchFamily="18" charset="0"/>
              <a:cs typeface="Times New Roman" panose="02020603050405020304" pitchFamily="18" charset="0"/>
            </a:endParaRPr>
          </a:p>
        </p:txBody>
      </p:sp>
      <p:pic>
        <p:nvPicPr>
          <p:cNvPr id="5" name="Imagen 1">
            <a:extLst>
              <a:ext uri="{FF2B5EF4-FFF2-40B4-BE49-F238E27FC236}">
                <a16:creationId xmlns:a16="http://schemas.microsoft.com/office/drawing/2014/main" id="{5AEE7B7E-4062-4E99-9CCC-30D975DB61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2775" y="2133600"/>
            <a:ext cx="4421188" cy="360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9 Rectángulo">
            <a:extLst>
              <a:ext uri="{FF2B5EF4-FFF2-40B4-BE49-F238E27FC236}">
                <a16:creationId xmlns:a16="http://schemas.microsoft.com/office/drawing/2014/main" id="{0B3B3B14-C6F6-4F62-A768-4605FF578D09}"/>
              </a:ext>
            </a:extLst>
          </p:cNvPr>
          <p:cNvSpPr/>
          <p:nvPr/>
        </p:nvSpPr>
        <p:spPr>
          <a:xfrm>
            <a:off x="4684713" y="5073650"/>
            <a:ext cx="3897312" cy="1077913"/>
          </a:xfrm>
          <a:prstGeom prst="rect">
            <a:avLst/>
          </a:prstGeom>
          <a:solidFill>
            <a:schemeClr val="accent6">
              <a:lumMod val="20000"/>
              <a:lumOff val="80000"/>
            </a:schemeClr>
          </a:solidFill>
        </p:spPr>
        <p:txBody>
          <a:bodyPr>
            <a:spAutoFit/>
          </a:bodyPr>
          <a:lstStyle/>
          <a:p>
            <a:pPr algn="just">
              <a:defRPr/>
            </a:pPr>
            <a:r>
              <a:rPr lang="es-ES" sz="1600" b="1" dirty="0">
                <a:latin typeface="Times New Roman" panose="02020603050405020304" pitchFamily="18" charset="0"/>
                <a:cs typeface="Times New Roman" panose="02020603050405020304" pitchFamily="18" charset="0"/>
              </a:rPr>
              <a:t>Proyección de Mercator (</a:t>
            </a:r>
            <a:r>
              <a:rPr lang="es-ES" sz="1600" dirty="0">
                <a:latin typeface="Times New Roman" panose="02020603050405020304" pitchFamily="18" charset="0"/>
                <a:cs typeface="Times New Roman" panose="02020603050405020304" pitchFamily="18" charset="0"/>
              </a:rPr>
              <a:t>sistema de proyección cartográfica cilíndrica en el que se respetan las formas de los continentes pero no los tamaños</a:t>
            </a:r>
            <a:r>
              <a:rPr lang="es-ES" sz="1600" b="1" dirty="0">
                <a:latin typeface="Times New Roman" panose="02020603050405020304" pitchFamily="18" charset="0"/>
                <a:cs typeface="Times New Roman" panose="02020603050405020304" pitchFamily="18" charset="0"/>
              </a:rPr>
              <a:t>)</a:t>
            </a:r>
            <a:endParaRPr lang="es-E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6897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sp>
        <p:nvSpPr>
          <p:cNvPr id="3" name="4 Rectángulo">
            <a:extLst>
              <a:ext uri="{FF2B5EF4-FFF2-40B4-BE49-F238E27FC236}">
                <a16:creationId xmlns:a16="http://schemas.microsoft.com/office/drawing/2014/main" id="{6A7791A0-D855-43CF-8B20-0728B5D4DF1D}"/>
              </a:ext>
            </a:extLst>
          </p:cNvPr>
          <p:cNvSpPr/>
          <p:nvPr/>
        </p:nvSpPr>
        <p:spPr>
          <a:xfrm>
            <a:off x="5821363" y="2071688"/>
            <a:ext cx="2663825" cy="585787"/>
          </a:xfrm>
          <a:prstGeom prst="rect">
            <a:avLst/>
          </a:prstGeom>
          <a:solidFill>
            <a:schemeClr val="accent6">
              <a:lumMod val="20000"/>
              <a:lumOff val="80000"/>
            </a:schemeClr>
          </a:solidFill>
        </p:spPr>
        <p:txBody>
          <a:bodyPr>
            <a:spAutoFit/>
          </a:bodyPr>
          <a:lstStyle/>
          <a:p>
            <a:pPr>
              <a:defRPr/>
            </a:pPr>
            <a:r>
              <a:rPr lang="es-ES" sz="1600" b="1" dirty="0">
                <a:latin typeface="Times New Roman" panose="02020603050405020304" pitchFamily="18" charset="0"/>
                <a:cs typeface="Times New Roman" panose="02020603050405020304" pitchFamily="18" charset="0"/>
              </a:rPr>
              <a:t>Proyección cónica conforme de Lambert</a:t>
            </a:r>
            <a:endParaRPr lang="es-ES" sz="1600" dirty="0">
              <a:latin typeface="Times New Roman" panose="02020603050405020304" pitchFamily="18" charset="0"/>
              <a:cs typeface="Times New Roman" panose="02020603050405020304" pitchFamily="18" charset="0"/>
            </a:endParaRPr>
          </a:p>
        </p:txBody>
      </p:sp>
      <p:pic>
        <p:nvPicPr>
          <p:cNvPr id="4" name="Picture 6">
            <a:extLst>
              <a:ext uri="{FF2B5EF4-FFF2-40B4-BE49-F238E27FC236}">
                <a16:creationId xmlns:a16="http://schemas.microsoft.com/office/drawing/2014/main" id="{C5A9FA53-F19C-47A3-9329-6A1130F0D8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75" y="193675"/>
            <a:ext cx="5175250"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a:extLst>
              <a:ext uri="{FF2B5EF4-FFF2-40B4-BE49-F238E27FC236}">
                <a16:creationId xmlns:a16="http://schemas.microsoft.com/office/drawing/2014/main" id="{71311B83-15F9-4151-9CD2-28256A7A53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313" y="3109913"/>
            <a:ext cx="5749925"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7 Rectángulo">
            <a:extLst>
              <a:ext uri="{FF2B5EF4-FFF2-40B4-BE49-F238E27FC236}">
                <a16:creationId xmlns:a16="http://schemas.microsoft.com/office/drawing/2014/main" id="{1DDB2EF0-24F2-4478-9E9E-B4528D34D4A9}"/>
              </a:ext>
            </a:extLst>
          </p:cNvPr>
          <p:cNvSpPr/>
          <p:nvPr/>
        </p:nvSpPr>
        <p:spPr>
          <a:xfrm>
            <a:off x="365125" y="5408613"/>
            <a:ext cx="2046288" cy="585787"/>
          </a:xfrm>
          <a:prstGeom prst="rect">
            <a:avLst/>
          </a:prstGeom>
          <a:solidFill>
            <a:schemeClr val="accent6">
              <a:lumMod val="20000"/>
              <a:lumOff val="80000"/>
            </a:schemeClr>
          </a:solidFill>
        </p:spPr>
        <p:txBody>
          <a:bodyPr>
            <a:spAutoFit/>
          </a:bodyPr>
          <a:lstStyle/>
          <a:p>
            <a:pPr>
              <a:defRPr/>
            </a:pPr>
            <a:r>
              <a:rPr lang="es-ES" sz="1600" b="1" dirty="0">
                <a:latin typeface="Times New Roman" panose="02020603050405020304" pitchFamily="18" charset="0"/>
                <a:cs typeface="Times New Roman" panose="02020603050405020304" pitchFamily="18" charset="0"/>
              </a:rPr>
              <a:t>Proyección de Mollweide</a:t>
            </a:r>
            <a:endParaRPr lang="es-E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1091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3390" y="6198789"/>
            <a:ext cx="890016" cy="310896"/>
          </a:xfrm>
          <a:prstGeom prst="rect">
            <a:avLst/>
          </a:prstGeom>
        </p:spPr>
      </p:pic>
      <p:sp>
        <p:nvSpPr>
          <p:cNvPr id="3" name="1 CuadroTexto">
            <a:extLst>
              <a:ext uri="{FF2B5EF4-FFF2-40B4-BE49-F238E27FC236}">
                <a16:creationId xmlns:a16="http://schemas.microsoft.com/office/drawing/2014/main" id="{95249D1C-A28E-4351-B4D1-1A2D90143F59}"/>
              </a:ext>
            </a:extLst>
          </p:cNvPr>
          <p:cNvSpPr txBox="1">
            <a:spLocks noChangeArrowheads="1"/>
          </p:cNvSpPr>
          <p:nvPr/>
        </p:nvSpPr>
        <p:spPr bwMode="auto">
          <a:xfrm>
            <a:off x="179388" y="115888"/>
            <a:ext cx="84248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ctr" eaLnBrk="1"/>
            <a:r>
              <a:rPr lang="es-ES_tradnl" altLang="es-ES" sz="2800" b="1" dirty="0">
                <a:solidFill>
                  <a:schemeClr val="tx1"/>
                </a:solidFill>
                <a:latin typeface="Times New Roman" panose="02020603050405020304" pitchFamily="18" charset="0"/>
                <a:cs typeface="Times New Roman" panose="02020603050405020304" pitchFamily="18" charset="0"/>
              </a:rPr>
              <a:t>LA EVOLUCIÓN DEL CONCEPTO ESPACIO GEOGRÁFICO EN NUESTROS ALUMNOS</a:t>
            </a:r>
            <a:endParaRPr lang="es-ES" altLang="es-ES" sz="2800" b="1" dirty="0">
              <a:solidFill>
                <a:schemeClr val="tx1"/>
              </a:solidFill>
              <a:latin typeface="Times New Roman" panose="02020603050405020304" pitchFamily="18" charset="0"/>
              <a:cs typeface="Times New Roman" panose="02020603050405020304" pitchFamily="18" charset="0"/>
            </a:endParaRPr>
          </a:p>
        </p:txBody>
      </p:sp>
      <p:sp>
        <p:nvSpPr>
          <p:cNvPr id="4" name="2 CuadroTexto">
            <a:extLst>
              <a:ext uri="{FF2B5EF4-FFF2-40B4-BE49-F238E27FC236}">
                <a16:creationId xmlns:a16="http://schemas.microsoft.com/office/drawing/2014/main" id="{C0AEC89C-9395-4228-AFBA-F7A285FB8DBD}"/>
              </a:ext>
            </a:extLst>
          </p:cNvPr>
          <p:cNvSpPr txBox="1">
            <a:spLocks noChangeArrowheads="1"/>
          </p:cNvSpPr>
          <p:nvPr/>
        </p:nvSpPr>
        <p:spPr bwMode="auto">
          <a:xfrm>
            <a:off x="161925" y="1135063"/>
            <a:ext cx="88201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535353"/>
                </a:solidFill>
                <a:latin typeface="Arial" panose="020B0604020202020204" pitchFamily="34" charset="0"/>
                <a:cs typeface="Arial" panose="020B0604020202020204" pitchFamily="34" charset="0"/>
                <a:sym typeface="Arial" panose="020B0604020202020204" pitchFamily="34" charset="0"/>
              </a:defRPr>
            </a:lvl1pPr>
            <a:lvl2pPr marL="742950" indent="-285750">
              <a:defRPr>
                <a:solidFill>
                  <a:srgbClr val="535353"/>
                </a:solidFill>
                <a:latin typeface="Arial" panose="020B0604020202020204" pitchFamily="34" charset="0"/>
                <a:cs typeface="Arial" panose="020B0604020202020204" pitchFamily="34" charset="0"/>
                <a:sym typeface="Arial" panose="020B0604020202020204" pitchFamily="34" charset="0"/>
              </a:defRPr>
            </a:lvl2pPr>
            <a:lvl3pPr marL="11430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3pPr>
            <a:lvl4pPr marL="16002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4pPr>
            <a:lvl5pPr marL="2057400" indent="-228600">
              <a:defRPr>
                <a:solidFill>
                  <a:srgbClr val="535353"/>
                </a:solidFill>
                <a:latin typeface="Arial" panose="020B0604020202020204" pitchFamily="34" charset="0"/>
                <a:cs typeface="Arial" panose="020B0604020202020204" pitchFamily="34" charset="0"/>
                <a:sym typeface="Arial" panose="020B0604020202020204" pitchFamily="34" charset="0"/>
              </a:defRPr>
            </a:lvl5pPr>
            <a:lvl6pPr marL="25146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6pPr>
            <a:lvl7pPr marL="29718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7pPr>
            <a:lvl8pPr marL="34290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8pPr>
            <a:lvl9pPr marL="3886200" indent="-228600" defTabSz="457200" eaLnBrk="0" fontAlgn="base" hangingPunct="0">
              <a:spcBef>
                <a:spcPct val="0"/>
              </a:spcBef>
              <a:spcAft>
                <a:spcPct val="0"/>
              </a:spcAft>
              <a:defRPr>
                <a:solidFill>
                  <a:srgbClr val="535353"/>
                </a:solidFill>
                <a:latin typeface="Arial" panose="020B0604020202020204" pitchFamily="34" charset="0"/>
                <a:cs typeface="Arial" panose="020B0604020202020204" pitchFamily="34" charset="0"/>
                <a:sym typeface="Arial" panose="020B0604020202020204" pitchFamily="34" charset="0"/>
              </a:defRPr>
            </a:lvl9pPr>
          </a:lstStyle>
          <a:p>
            <a:pPr algn="just" eaLnBrk="1" hangingPunct="1"/>
            <a:r>
              <a:rPr lang="es-ES" altLang="es-ES" sz="2200">
                <a:solidFill>
                  <a:schemeClr val="tx1"/>
                </a:solidFill>
                <a:latin typeface="Times New Roman" panose="02020603050405020304" pitchFamily="18" charset="0"/>
                <a:cs typeface="Times New Roman" panose="02020603050405020304" pitchFamily="18" charset="0"/>
              </a:rPr>
              <a:t>Los pedagogos y psicólogos se han encargado de estudiar la evolución de conceptos espaciales en la sociedad entre ellos destacan Piaget e Inhelder, que han propuestos </a:t>
            </a:r>
            <a:r>
              <a:rPr lang="es-ES" altLang="es-ES" sz="2200" b="1">
                <a:solidFill>
                  <a:schemeClr val="tx1"/>
                </a:solidFill>
                <a:latin typeface="Times New Roman" panose="02020603050405020304" pitchFamily="18" charset="0"/>
                <a:cs typeface="Times New Roman" panose="02020603050405020304" pitchFamily="18" charset="0"/>
              </a:rPr>
              <a:t>tres etapas en función de la evolución biológica (espacio geométrico más que sociocultural)</a:t>
            </a:r>
            <a:r>
              <a:rPr lang="es-ES" altLang="es-ES" sz="2200">
                <a:solidFill>
                  <a:schemeClr val="tx1"/>
                </a:solidFill>
                <a:latin typeface="Times New Roman" panose="02020603050405020304" pitchFamily="18" charset="0"/>
                <a:cs typeface="Times New Roman" panose="02020603050405020304" pitchFamily="18" charset="0"/>
              </a:rPr>
              <a:t> de los niños y las niñas: </a:t>
            </a:r>
          </a:p>
        </p:txBody>
      </p:sp>
      <p:graphicFrame>
        <p:nvGraphicFramePr>
          <p:cNvPr id="5" name="Tabla 4">
            <a:extLst>
              <a:ext uri="{FF2B5EF4-FFF2-40B4-BE49-F238E27FC236}">
                <a16:creationId xmlns:a16="http://schemas.microsoft.com/office/drawing/2014/main" id="{C63F028B-5BF6-43D8-8C80-1EA6BB7CFB38}"/>
              </a:ext>
            </a:extLst>
          </p:cNvPr>
          <p:cNvGraphicFramePr>
            <a:graphicFrameLocks noGrp="1"/>
          </p:cNvGraphicFramePr>
          <p:nvPr/>
        </p:nvGraphicFramePr>
        <p:xfrm>
          <a:off x="323850" y="2636838"/>
          <a:ext cx="8347075" cy="3527425"/>
        </p:xfrm>
        <a:graphic>
          <a:graphicData uri="http://schemas.openxmlformats.org/drawingml/2006/table">
            <a:tbl>
              <a:tblPr firstRow="1" bandRow="1">
                <a:tableStyleId>{5C22544A-7EE6-4342-B048-85BDC9FD1C3A}</a:tableStyleId>
              </a:tblPr>
              <a:tblGrid>
                <a:gridCol w="2144614">
                  <a:extLst>
                    <a:ext uri="{9D8B030D-6E8A-4147-A177-3AD203B41FA5}">
                      <a16:colId xmlns:a16="http://schemas.microsoft.com/office/drawing/2014/main" val="2338956136"/>
                    </a:ext>
                  </a:extLst>
                </a:gridCol>
                <a:gridCol w="6202461">
                  <a:extLst>
                    <a:ext uri="{9D8B030D-6E8A-4147-A177-3AD203B41FA5}">
                      <a16:colId xmlns:a16="http://schemas.microsoft.com/office/drawing/2014/main" val="1943696673"/>
                    </a:ext>
                  </a:extLst>
                </a:gridCol>
              </a:tblGrid>
              <a:tr h="448643">
                <a:tc gridSpan="2">
                  <a:txBody>
                    <a:bodyPr/>
                    <a:lstStyle/>
                    <a:p>
                      <a:pPr algn="ctr"/>
                      <a:r>
                        <a:rPr lang="es-ES" sz="1600" dirty="0"/>
                        <a:t>ETAPAS EN FUNCIÓN DE LA EVOLUCIÓN BIOLÓGICA DEL SER HUMANO</a:t>
                      </a:r>
                    </a:p>
                  </a:txBody>
                  <a:tcPr marL="91438" marR="91438" marT="45724" marB="45724"/>
                </a:tc>
                <a:tc hMerge="1">
                  <a:txBody>
                    <a:bodyPr/>
                    <a:lstStyle/>
                    <a:p>
                      <a:endParaRPr lang="es-ES" dirty="0"/>
                    </a:p>
                  </a:txBody>
                  <a:tcPr/>
                </a:tc>
                <a:extLst>
                  <a:ext uri="{0D108BD9-81ED-4DB2-BD59-A6C34878D82A}">
                    <a16:rowId xmlns:a16="http://schemas.microsoft.com/office/drawing/2014/main" val="2875903713"/>
                  </a:ext>
                </a:extLst>
              </a:tr>
              <a:tr h="823043">
                <a:tc>
                  <a:txBody>
                    <a:bodyPr/>
                    <a:lstStyle/>
                    <a:p>
                      <a:r>
                        <a:rPr lang="es-ES" sz="1600" dirty="0"/>
                        <a:t>ETAPA PREOPERATORIA (hasta 7 años)</a:t>
                      </a:r>
                    </a:p>
                  </a:txBody>
                  <a:tcPr marL="91438" marR="91438" marT="45724" marB="45724"/>
                </a:tc>
                <a:tc>
                  <a:txBody>
                    <a:bodyPr/>
                    <a:lstStyle/>
                    <a:p>
                      <a:pPr algn="just"/>
                      <a:r>
                        <a:rPr lang="es-ES" sz="1600" dirty="0"/>
                        <a:t>Solo conocen el entorno más próximo (casa, colegio, parque…), pero no conocen la interrelación entre estos ámbitos.</a:t>
                      </a:r>
                    </a:p>
                  </a:txBody>
                  <a:tcPr marL="91438" marR="91438" marT="45724" marB="45724"/>
                </a:tc>
                <a:extLst>
                  <a:ext uri="{0D108BD9-81ED-4DB2-BD59-A6C34878D82A}">
                    <a16:rowId xmlns:a16="http://schemas.microsoft.com/office/drawing/2014/main" val="3306399424"/>
                  </a:ext>
                </a:extLst>
              </a:tr>
              <a:tr h="1188840">
                <a:tc>
                  <a:txBody>
                    <a:bodyPr/>
                    <a:lstStyle/>
                    <a:p>
                      <a:r>
                        <a:rPr lang="es-ES" sz="1600" dirty="0"/>
                        <a:t>ETAPA OPERACIONES CONCRETAS </a:t>
                      </a:r>
                    </a:p>
                    <a:p>
                      <a:r>
                        <a:rPr lang="es-ES" sz="1600" dirty="0"/>
                        <a:t>(de 7 a 11 años)</a:t>
                      </a:r>
                    </a:p>
                  </a:txBody>
                  <a:tcPr marL="91438" marR="91438" marT="45724" marB="45724"/>
                </a:tc>
                <a:tc>
                  <a:txBody>
                    <a:bodyPr/>
                    <a:lstStyle/>
                    <a:p>
                      <a:pPr algn="just"/>
                      <a:r>
                        <a:rPr lang="es-ES" sz="1600" dirty="0"/>
                        <a:t>Son conscientes que los elementos espaciales son observables y analizables y comienzan a representar mental y físicamente objetos tridimensional en dos direcciones. En esta etapa asientan conceptos como dirección, orientación y escala.</a:t>
                      </a:r>
                    </a:p>
                    <a:p>
                      <a:endParaRPr lang="es-ES" sz="800" dirty="0"/>
                    </a:p>
                  </a:txBody>
                  <a:tcPr marL="91438" marR="91438" marT="45724" marB="45724"/>
                </a:tc>
                <a:extLst>
                  <a:ext uri="{0D108BD9-81ED-4DB2-BD59-A6C34878D82A}">
                    <a16:rowId xmlns:a16="http://schemas.microsoft.com/office/drawing/2014/main" val="444715460"/>
                  </a:ext>
                </a:extLst>
              </a:tr>
              <a:tr h="1066899">
                <a:tc>
                  <a:txBody>
                    <a:bodyPr/>
                    <a:lstStyle/>
                    <a:p>
                      <a:pPr algn="just"/>
                      <a:r>
                        <a:rPr lang="es-ES" sz="1600" dirty="0"/>
                        <a:t>ETAPA OPERACIONES FORMALES </a:t>
                      </a:r>
                    </a:p>
                    <a:p>
                      <a:pPr algn="just"/>
                      <a:r>
                        <a:rPr lang="es-ES" sz="1600" dirty="0"/>
                        <a:t>(a partir de 12 años)</a:t>
                      </a:r>
                    </a:p>
                  </a:txBody>
                  <a:tcPr marL="91438" marR="91438" marT="45724" marB="45724"/>
                </a:tc>
                <a:tc>
                  <a:txBody>
                    <a:bodyPr/>
                    <a:lstStyle/>
                    <a:p>
                      <a:pPr algn="just"/>
                      <a:r>
                        <a:rPr lang="es-ES" sz="1600" dirty="0"/>
                        <a:t>Se adquieren las capacidades para conocer el espacio no conocido- espacio geográfico- y se desarrolla la capacidad de localizar diferentes espacios en un mapa, croquis…</a:t>
                      </a:r>
                    </a:p>
                    <a:p>
                      <a:pPr algn="just"/>
                      <a:endParaRPr lang="es-ES" sz="800" dirty="0"/>
                    </a:p>
                  </a:txBody>
                  <a:tcPr marL="91438" marR="91438" marT="45724" marB="45724"/>
                </a:tc>
                <a:extLst>
                  <a:ext uri="{0D108BD9-81ED-4DB2-BD59-A6C34878D82A}">
                    <a16:rowId xmlns:a16="http://schemas.microsoft.com/office/drawing/2014/main" val="4128844461"/>
                  </a:ext>
                </a:extLst>
              </a:tr>
            </a:tbl>
          </a:graphicData>
        </a:graphic>
      </p:graphicFrame>
    </p:spTree>
    <p:extLst>
      <p:ext uri="{BB962C8B-B14F-4D97-AF65-F5344CB8AC3E}">
        <p14:creationId xmlns:p14="http://schemas.microsoft.com/office/powerpoint/2010/main" val="2496596037"/>
      </p:ext>
    </p:extLst>
  </p:cSld>
  <p:clrMapOvr>
    <a:masterClrMapping/>
  </p:clrMapOvr>
</p:sld>
</file>

<file path=ppt/theme/theme1.xml><?xml version="1.0" encoding="utf-8"?>
<a:theme xmlns:a="http://schemas.openxmlformats.org/drawingml/2006/main" name="UJA 4-3_Diapositiva">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 id="{9F4CB38C-7162-184B-8B1D-A11A734C8720}" vid="{F41C3500-B157-C144-B333-ECFF43FF70E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UJA 4-3_Diapositiva</Template>
  <TotalTime>482</TotalTime>
  <Words>1490</Words>
  <Application>Microsoft Office PowerPoint</Application>
  <PresentationFormat>Transparencia</PresentationFormat>
  <Paragraphs>102</Paragraphs>
  <Slides>20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20</vt:i4>
      </vt:variant>
    </vt:vector>
  </HeadingPairs>
  <TitlesOfParts>
    <vt:vector size="26" baseType="lpstr">
      <vt:lpstr>Arial</vt:lpstr>
      <vt:lpstr>Baskerville Old Face</vt:lpstr>
      <vt:lpstr>Calibri</vt:lpstr>
      <vt:lpstr>Calibri Light</vt:lpstr>
      <vt:lpstr>Times New Roman</vt:lpstr>
      <vt:lpstr>UJA 4-3_Diapositiva</vt:lpstr>
      <vt:lpstr>TEMA 2. EVOLUCIÓN DEL CONCEPTO DE MEDIO EN LA EDUCACIÓN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Universidad de Jaén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Servicio de Informática</dc:creator>
  <cp:lastModifiedBy>Ildefonso David Ruiz Lopez</cp:lastModifiedBy>
  <cp:revision>45</cp:revision>
  <dcterms:created xsi:type="dcterms:W3CDTF">2016-07-08T12:48:22Z</dcterms:created>
  <dcterms:modified xsi:type="dcterms:W3CDTF">2025-09-05T17:47:26Z</dcterms:modified>
</cp:coreProperties>
</file>