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9"/>
  </p:notesMasterIdLst>
  <p:sldIdLst>
    <p:sldId id="257" r:id="rId2"/>
    <p:sldId id="273" r:id="rId3"/>
    <p:sldId id="259" r:id="rId4"/>
    <p:sldId id="260" r:id="rId5"/>
    <p:sldId id="274" r:id="rId6"/>
    <p:sldId id="275" r:id="rId7"/>
    <p:sldId id="276" r:id="rId8"/>
    <p:sldId id="277" r:id="rId9"/>
    <p:sldId id="279" r:id="rId10"/>
    <p:sldId id="278" r:id="rId11"/>
    <p:sldId id="284" r:id="rId12"/>
    <p:sldId id="281" r:id="rId13"/>
    <p:sldId id="280" r:id="rId14"/>
    <p:sldId id="285" r:id="rId15"/>
    <p:sldId id="283" r:id="rId16"/>
    <p:sldId id="287" r:id="rId17"/>
    <p:sldId id="288" r:id="rId18"/>
  </p:sldIdLst>
  <p:sldSz cx="9144000" cy="6858000" type="overhead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9"/>
    <p:restoredTop sz="94695"/>
  </p:normalViewPr>
  <p:slideViewPr>
    <p:cSldViewPr snapToGrid="0" snapToObjects="1">
      <p:cViewPr varScale="1">
        <p:scale>
          <a:sx n="68" d="100"/>
          <a:sy n="68" d="100"/>
        </p:scale>
        <p:origin x="144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1C530E-BB2A-E14D-806A-A4CA905FF3E8}" type="datetimeFigureOut">
              <a:rPr lang="es-ES_tradnl" smtClean="0"/>
              <a:t>17/09/2025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550A1A-0D9F-964E-87DC-1A6929137E9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19060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7173-A5E4-9742-BA42-BD9FB5A23735}" type="datetimeFigureOut">
              <a:rPr lang="es-ES_tradnl" smtClean="0"/>
              <a:t>17/09/2025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C05B7-1A23-464D-A28D-2C0D31A9E92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27589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7173-A5E4-9742-BA42-BD9FB5A23735}" type="datetimeFigureOut">
              <a:rPr lang="es-ES_tradnl" smtClean="0"/>
              <a:t>17/09/2025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C05B7-1A23-464D-A28D-2C0D31A9E92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95345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6"/>
            <a:ext cx="1971675" cy="581183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6"/>
            <a:ext cx="5800725" cy="5811839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7173-A5E4-9742-BA42-BD9FB5A23735}" type="datetimeFigureOut">
              <a:rPr lang="es-ES_tradnl" smtClean="0"/>
              <a:t>17/09/2025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C05B7-1A23-464D-A28D-2C0D31A9E92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24357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7173-A5E4-9742-BA42-BD9FB5A23735}" type="datetimeFigureOut">
              <a:rPr lang="es-ES_tradnl" smtClean="0"/>
              <a:t>17/09/2025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C05B7-1A23-464D-A28D-2C0D31A9E92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34306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7173-A5E4-9742-BA42-BD9FB5A23735}" type="datetimeFigureOut">
              <a:rPr lang="es-ES_tradnl" smtClean="0"/>
              <a:t>17/09/2025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C05B7-1A23-464D-A28D-2C0D31A9E92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9370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1">
          <a:blip r:embed="rId2">
            <a:lum/>
          </a:blip>
          <a:srcRect/>
          <a:stretch>
            <a:fillRect t="13000" r="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7173-A5E4-9742-BA42-BD9FB5A23735}" type="datetimeFigureOut">
              <a:rPr lang="es-ES_tradnl" smtClean="0"/>
              <a:t>17/09/2025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C05B7-1A23-464D-A28D-2C0D31A9E92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58470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7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7173-A5E4-9742-BA42-BD9FB5A23735}" type="datetimeFigureOut">
              <a:rPr lang="es-ES_tradnl" smtClean="0"/>
              <a:t>17/09/2025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C05B7-1A23-464D-A28D-2C0D31A9E92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38151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7173-A5E4-9742-BA42-BD9FB5A23735}" type="datetimeFigureOut">
              <a:rPr lang="es-ES_tradnl" smtClean="0"/>
              <a:t>17/09/2025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C05B7-1A23-464D-A28D-2C0D31A9E92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854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7173-A5E4-9742-BA42-BD9FB5A23735}" type="datetimeFigureOut">
              <a:rPr lang="es-ES_tradnl" smtClean="0"/>
              <a:t>17/09/2025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C05B7-1A23-464D-A28D-2C0D31A9E92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97166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7173-A5E4-9742-BA42-BD9FB5A23735}" type="datetimeFigureOut">
              <a:rPr lang="es-ES_tradnl" smtClean="0"/>
              <a:t>17/09/2025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C05B7-1A23-464D-A28D-2C0D31A9E92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805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Pr>
        <a:blipFill dpi="0" rotWithShape="1">
          <a:blip r:embed="rId2">
            <a:lum/>
          </a:blip>
          <a:srcRect/>
          <a:stretch>
            <a:fillRect l="42000" t="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7173-A5E4-9742-BA42-BD9FB5A23735}" type="datetimeFigureOut">
              <a:rPr lang="es-ES_tradnl" smtClean="0"/>
              <a:t>17/09/2025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C05B7-1A23-464D-A28D-2C0D31A9E92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7023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37173-A5E4-9742-BA42-BD9FB5A23735}" type="datetimeFigureOut">
              <a:rPr lang="es-ES_tradnl" smtClean="0"/>
              <a:t>17/09/2025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C05B7-1A23-464D-A28D-2C0D31A9E92B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03597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9274" y="3050474"/>
            <a:ext cx="8255642" cy="757052"/>
          </a:xfrm>
        </p:spPr>
        <p:txBody>
          <a:bodyPr anchor="t" anchorCtr="0">
            <a:noAutofit/>
          </a:bodyPr>
          <a:lstStyle/>
          <a:p>
            <a:pPr algn="ctr"/>
            <a:r>
              <a:rPr lang="es-ES" b="1" dirty="0"/>
              <a:t>TEMA 1.</a:t>
            </a:r>
            <a:br>
              <a:rPr lang="es-ES" b="1" dirty="0"/>
            </a:br>
            <a:r>
              <a:rPr lang="es-ES" b="1" dirty="0"/>
              <a:t>TRADICIONES EPISTEMOLÓGICAS EN CIENCIAS SOCIALES</a:t>
            </a:r>
            <a:endParaRPr lang="es-ES_tradnl" b="1" dirty="0"/>
          </a:p>
        </p:txBody>
      </p:sp>
      <p:pic>
        <p:nvPicPr>
          <p:cNvPr id="6" name="Marcador de imagen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501" y="369164"/>
            <a:ext cx="2402253" cy="1773715"/>
          </a:xfrm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77344" y="5064049"/>
            <a:ext cx="7807577" cy="900971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es-ES_tradnl" alt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Titulación: </a:t>
            </a:r>
            <a:r>
              <a:rPr lang="es-ES_tradnl" alt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Grado en Educación Primaria</a:t>
            </a:r>
            <a:endParaRPr lang="es-ES_tradnl" alt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s-ES_tradnl" alt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Profesor: </a:t>
            </a:r>
            <a:r>
              <a:rPr lang="es-ES_tradnl" alt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Ildefonso Ruiz López</a:t>
            </a:r>
          </a:p>
          <a:p>
            <a:pPr algn="r"/>
            <a:r>
              <a:rPr lang="es-ES_tradnl" alt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Curso</a:t>
            </a:r>
            <a:r>
              <a:rPr lang="es-ES_tradnl" altLang="es-ES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ES_tradnl" altLang="es-ES" b="1">
                <a:latin typeface="Times New Roman" panose="02020603050405020304" pitchFamily="18" charset="0"/>
                <a:cs typeface="Times New Roman" panose="02020603050405020304" pitchFamily="18" charset="0"/>
              </a:rPr>
              <a:t>2024/2025</a:t>
            </a:r>
            <a:endParaRPr lang="es-ES" altLang="es-E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s-ES_tradnl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2087" y="6177940"/>
            <a:ext cx="890016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0784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E0A46EFE-2BAB-442E-BC97-9DB7D40E6D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240993"/>
            <a:ext cx="890016" cy="310896"/>
          </a:xfrm>
          <a:prstGeom prst="rect">
            <a:avLst/>
          </a:prstGeom>
        </p:spPr>
      </p:pic>
      <p:sp>
        <p:nvSpPr>
          <p:cNvPr id="3" name="1 CuadroTexto">
            <a:extLst>
              <a:ext uri="{FF2B5EF4-FFF2-40B4-BE49-F238E27FC236}">
                <a16:creationId xmlns:a16="http://schemas.microsoft.com/office/drawing/2014/main" id="{392AB48D-099B-4389-BB43-F67BF4E257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15888"/>
            <a:ext cx="842486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/>
            <a:r>
              <a:rPr lang="es-ES_tradnl" altLang="es-ES" sz="2800" b="1" dirty="0">
                <a:solidFill>
                  <a:schemeClr val="tx1"/>
                </a:solidFill>
              </a:rPr>
              <a:t>MODELOS CURRICULARES EN CIENCIAS SOCIALES</a:t>
            </a:r>
            <a:endParaRPr lang="es-ES" altLang="es-ES" sz="2800" b="1" dirty="0">
              <a:solidFill>
                <a:schemeClr val="tx1"/>
              </a:solidFill>
            </a:endParaRPr>
          </a:p>
        </p:txBody>
      </p:sp>
      <p:sp>
        <p:nvSpPr>
          <p:cNvPr id="4" name="3 CuadroTexto">
            <a:extLst>
              <a:ext uri="{FF2B5EF4-FFF2-40B4-BE49-F238E27FC236}">
                <a16:creationId xmlns:a16="http://schemas.microsoft.com/office/drawing/2014/main" id="{C69CC9CD-C893-43B3-927B-688B875230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052513"/>
            <a:ext cx="8497887" cy="521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just" eaLnBrk="1" hangingPunct="1"/>
            <a:r>
              <a:rPr lang="es-ES_tradnl" altLang="es-ES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didáctica de las Ciencias sigue siendo una </a:t>
            </a:r>
            <a:r>
              <a:rPr lang="es-ES_tradnl" altLang="es-ES" sz="2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ciencia joven </a:t>
            </a:r>
            <a:r>
              <a:rPr lang="es-ES_tradnl" altLang="es-ES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 además en construcción, al igual que otras áreas y disciplinas que intervienen en la formación de los maestros, que aún tiene que afrontar el difícil reto de definir y legitimar una base sustantiva de conocimientos que le son propios. Para ello debe </a:t>
            </a:r>
            <a:r>
              <a:rPr lang="es-ES_tradnl" altLang="es-ES" sz="25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delimitar su ámbito de actuación, definir sus objetivos, establecer sus métodos </a:t>
            </a:r>
            <a:r>
              <a:rPr lang="es-ES_tradnl" altLang="es-ES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y, en definitiva, elaborar el saber teórico y práctico sin el cual no se puede hacer un servicio a la educación ni ganarse el respeto de la comunidad científica.</a:t>
            </a:r>
          </a:p>
          <a:p>
            <a:pPr algn="just" eaLnBrk="1" hangingPunct="1"/>
            <a:endParaRPr lang="es-ES" altLang="es-ES" sz="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es-ES_tradnl" altLang="es-ES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definitiva, la Didáctica de las Ciencias Sociales constituye un área de conocimiento emergente que forma parte de la Didáctica y que se incluye en el campo más amplio de las Ciencias de la Educación.</a:t>
            </a:r>
            <a:endParaRPr lang="es-ES" altLang="es-ES" sz="2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7425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E0A46EFE-2BAB-442E-BC97-9DB7D40E6D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458" y="6283197"/>
            <a:ext cx="890016" cy="310896"/>
          </a:xfrm>
          <a:prstGeom prst="rect">
            <a:avLst/>
          </a:prstGeom>
        </p:spPr>
      </p:pic>
      <p:pic>
        <p:nvPicPr>
          <p:cNvPr id="3" name="Imagen 1">
            <a:extLst>
              <a:ext uri="{FF2B5EF4-FFF2-40B4-BE49-F238E27FC236}">
                <a16:creationId xmlns:a16="http://schemas.microsoft.com/office/drawing/2014/main" id="{BB26B81F-9FD7-4C46-A65F-F18FAF78B7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8" y="639763"/>
            <a:ext cx="7921625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1 CuadroTexto">
            <a:extLst>
              <a:ext uri="{FF2B5EF4-FFF2-40B4-BE49-F238E27FC236}">
                <a16:creationId xmlns:a16="http://schemas.microsoft.com/office/drawing/2014/main" id="{10255B7A-60D8-4D57-8E8B-665FC86A43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15888"/>
            <a:ext cx="82089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/>
            <a:r>
              <a:rPr lang="es-ES_tradnl" altLang="es-ES" sz="2800" b="1" dirty="0">
                <a:solidFill>
                  <a:schemeClr val="tx1"/>
                </a:solidFill>
              </a:rPr>
              <a:t>DIFERENTES MODELOS</a:t>
            </a:r>
            <a:endParaRPr lang="es-ES" altLang="es-ES" sz="2800" b="1" dirty="0">
              <a:solidFill>
                <a:schemeClr val="tx1"/>
              </a:solidFill>
            </a:endParaRPr>
          </a:p>
        </p:txBody>
      </p:sp>
      <p:sp>
        <p:nvSpPr>
          <p:cNvPr id="5" name="Flecha: hacia abajo 1">
            <a:extLst>
              <a:ext uri="{FF2B5EF4-FFF2-40B4-BE49-F238E27FC236}">
                <a16:creationId xmlns:a16="http://schemas.microsoft.com/office/drawing/2014/main" id="{B758E821-46CA-4B5C-9B60-F9432F24EC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5875" y="3068638"/>
            <a:ext cx="504825" cy="701675"/>
          </a:xfrm>
          <a:prstGeom prst="downArrow">
            <a:avLst>
              <a:gd name="adj1" fmla="val 50000"/>
              <a:gd name="adj2" fmla="val 49909"/>
            </a:avLst>
          </a:prstGeom>
          <a:solidFill>
            <a:srgbClr val="FFFFFF"/>
          </a:solidFill>
          <a:ln w="25400" algn="ctr">
            <a:solidFill>
              <a:srgbClr val="0F7EC5"/>
            </a:solidFill>
            <a:bevel/>
            <a:headEnd/>
            <a:tailEnd/>
          </a:ln>
        </p:spPr>
        <p:txBody>
          <a:bodyPr lIns="45720" rIns="45720" anchor="ctr"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es-ES" altLang="es-ES"/>
          </a:p>
        </p:txBody>
      </p:sp>
      <p:sp>
        <p:nvSpPr>
          <p:cNvPr id="6" name="Flecha: hacia abajo 6">
            <a:extLst>
              <a:ext uri="{FF2B5EF4-FFF2-40B4-BE49-F238E27FC236}">
                <a16:creationId xmlns:a16="http://schemas.microsoft.com/office/drawing/2014/main" id="{F238E24A-B933-4F09-9316-D868A727AE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0" y="3068638"/>
            <a:ext cx="503238" cy="701675"/>
          </a:xfrm>
          <a:prstGeom prst="downArrow">
            <a:avLst>
              <a:gd name="adj1" fmla="val 50000"/>
              <a:gd name="adj2" fmla="val 50066"/>
            </a:avLst>
          </a:prstGeom>
          <a:solidFill>
            <a:srgbClr val="FFFFFF"/>
          </a:solidFill>
          <a:ln w="25400" algn="ctr">
            <a:solidFill>
              <a:srgbClr val="0F7EC5"/>
            </a:solidFill>
            <a:bevel/>
            <a:headEnd/>
            <a:tailEnd/>
          </a:ln>
        </p:spPr>
        <p:txBody>
          <a:bodyPr lIns="45720" rIns="45720" anchor="ctr"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es-ES" altLang="es-ES"/>
          </a:p>
        </p:txBody>
      </p:sp>
      <p:sp>
        <p:nvSpPr>
          <p:cNvPr id="7" name="Flecha: hacia abajo 7">
            <a:extLst>
              <a:ext uri="{FF2B5EF4-FFF2-40B4-BE49-F238E27FC236}">
                <a16:creationId xmlns:a16="http://schemas.microsoft.com/office/drawing/2014/main" id="{80D2762A-61B2-497A-AEC7-7C5B0A2343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5575" y="3068638"/>
            <a:ext cx="504825" cy="701675"/>
          </a:xfrm>
          <a:prstGeom prst="downArrow">
            <a:avLst>
              <a:gd name="adj1" fmla="val 50000"/>
              <a:gd name="adj2" fmla="val 49909"/>
            </a:avLst>
          </a:prstGeom>
          <a:solidFill>
            <a:srgbClr val="FFFFFF"/>
          </a:solidFill>
          <a:ln w="25400" algn="ctr">
            <a:solidFill>
              <a:srgbClr val="0F7EC5"/>
            </a:solidFill>
            <a:bevel/>
            <a:headEnd/>
            <a:tailEnd/>
          </a:ln>
        </p:spPr>
        <p:txBody>
          <a:bodyPr lIns="45720" rIns="45720" anchor="ctr"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es-ES" altLang="es-ES"/>
          </a:p>
        </p:txBody>
      </p:sp>
      <p:sp>
        <p:nvSpPr>
          <p:cNvPr id="8" name="Flecha: hacia abajo 8">
            <a:extLst>
              <a:ext uri="{FF2B5EF4-FFF2-40B4-BE49-F238E27FC236}">
                <a16:creationId xmlns:a16="http://schemas.microsoft.com/office/drawing/2014/main" id="{7445392B-04D1-44E0-BC5D-73D38348FF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0425" y="3068638"/>
            <a:ext cx="504825" cy="701675"/>
          </a:xfrm>
          <a:prstGeom prst="downArrow">
            <a:avLst>
              <a:gd name="adj1" fmla="val 50000"/>
              <a:gd name="adj2" fmla="val 49909"/>
            </a:avLst>
          </a:prstGeom>
          <a:solidFill>
            <a:srgbClr val="FFFFFF"/>
          </a:solidFill>
          <a:ln w="25400" algn="ctr">
            <a:solidFill>
              <a:srgbClr val="0F7EC5"/>
            </a:solidFill>
            <a:bevel/>
            <a:headEnd/>
            <a:tailEnd/>
          </a:ln>
        </p:spPr>
        <p:txBody>
          <a:bodyPr lIns="45720" rIns="45720" anchor="ctr"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es-ES" altLang="es-ES"/>
          </a:p>
        </p:txBody>
      </p: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9C1C8D34-A8A3-4B24-B58C-1D5B24A020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557223"/>
              </p:ext>
            </p:extLst>
          </p:nvPr>
        </p:nvGraphicFramePr>
        <p:xfrm>
          <a:off x="700088" y="3933825"/>
          <a:ext cx="7616824" cy="2284413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904206">
                  <a:extLst>
                    <a:ext uri="{9D8B030D-6E8A-4147-A177-3AD203B41FA5}">
                      <a16:colId xmlns:a16="http://schemas.microsoft.com/office/drawing/2014/main" val="360908393"/>
                    </a:ext>
                  </a:extLst>
                </a:gridCol>
                <a:gridCol w="1904206">
                  <a:extLst>
                    <a:ext uri="{9D8B030D-6E8A-4147-A177-3AD203B41FA5}">
                      <a16:colId xmlns:a16="http://schemas.microsoft.com/office/drawing/2014/main" val="1312166727"/>
                    </a:ext>
                  </a:extLst>
                </a:gridCol>
                <a:gridCol w="1904206">
                  <a:extLst>
                    <a:ext uri="{9D8B030D-6E8A-4147-A177-3AD203B41FA5}">
                      <a16:colId xmlns:a16="http://schemas.microsoft.com/office/drawing/2014/main" val="1405247885"/>
                    </a:ext>
                  </a:extLst>
                </a:gridCol>
                <a:gridCol w="1904206">
                  <a:extLst>
                    <a:ext uri="{9D8B030D-6E8A-4147-A177-3AD203B41FA5}">
                      <a16:colId xmlns:a16="http://schemas.microsoft.com/office/drawing/2014/main" val="1731365616"/>
                    </a:ext>
                  </a:extLst>
                </a:gridCol>
              </a:tblGrid>
              <a:tr h="2284413">
                <a:tc>
                  <a:txBody>
                    <a:bodyPr/>
                    <a:lstStyle/>
                    <a:p>
                      <a:pPr marL="285750" marR="0" lvl="0" indent="-28575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es-E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3535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Adoctrinar.</a:t>
                      </a:r>
                    </a:p>
                    <a:p>
                      <a:pPr marL="285750" marR="0" lvl="0" indent="-28575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es-E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3535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Aceptar valores de forma acrítica.</a:t>
                      </a:r>
                    </a:p>
                    <a:p>
                      <a:pPr marL="285750" marR="0" lvl="0" indent="-28575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es-E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3535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Conciencia de país y nación.</a:t>
                      </a:r>
                    </a:p>
                  </a:txBody>
                  <a:tcPr marL="91446" marR="91446" marT="45705" marB="45705"/>
                </a:tc>
                <a:tc>
                  <a:txBody>
                    <a:bodyPr/>
                    <a:lstStyle/>
                    <a:p>
                      <a:pPr marL="285750" marR="0" lvl="0" indent="-28575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es-E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3535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Humanista.</a:t>
                      </a:r>
                    </a:p>
                    <a:p>
                      <a:pPr marL="285750" marR="0" lvl="0" indent="-28575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es-E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3535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Educación facilita la felicidad.</a:t>
                      </a:r>
                    </a:p>
                    <a:p>
                      <a:pPr marL="285750" marR="0" lvl="0" indent="-28575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es-E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3535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centra en el alumnado (autonomía personal).</a:t>
                      </a:r>
                    </a:p>
                  </a:txBody>
                  <a:tcPr marL="91446" marR="91446" marT="45705" marB="45705"/>
                </a:tc>
                <a:tc>
                  <a:txBody>
                    <a:bodyPr/>
                    <a:lstStyle/>
                    <a:p>
                      <a:pPr marL="285750" marR="0" lvl="0" indent="-28575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es-ES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53535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Neopositivismo (peso de las disciplinas científicas). </a:t>
                      </a:r>
                    </a:p>
                    <a:p>
                      <a:pPr marL="285750" marR="0" lvl="0" indent="-28575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es-ES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53535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Aprendizaje para los problemas cotidianos.</a:t>
                      </a:r>
                    </a:p>
                    <a:p>
                      <a:pPr marL="285750" marR="0" lvl="0" indent="-28575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es-ES" sz="1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53535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Formar expertos.</a:t>
                      </a:r>
                    </a:p>
                    <a:p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6" marR="91446" marT="45705" marB="45705"/>
                </a:tc>
                <a:tc>
                  <a:txBody>
                    <a:bodyPr/>
                    <a:lstStyle/>
                    <a:p>
                      <a:pPr marL="285750" marR="0" lvl="0" indent="-28575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es-ES" sz="1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3535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Modelo crítico y reflexivo.</a:t>
                      </a:r>
                    </a:p>
                    <a:p>
                      <a:pPr marL="285750" marR="0" lvl="0" indent="-28575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es-ES" sz="1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3535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 alumnado construye sus valores.</a:t>
                      </a:r>
                    </a:p>
                    <a:p>
                      <a:pPr marL="285750" marR="0" lvl="0" indent="-28575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es-ES" sz="1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35353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Coherencia entre pensamiento y acción.</a:t>
                      </a:r>
                    </a:p>
                    <a:p>
                      <a:endParaRPr lang="es-E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6" marR="91446" marT="45705" marB="45705"/>
                </a:tc>
                <a:extLst>
                  <a:ext uri="{0D108BD9-81ED-4DB2-BD59-A6C34878D82A}">
                    <a16:rowId xmlns:a16="http://schemas.microsoft.com/office/drawing/2014/main" val="38657833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79173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E0A46EFE-2BAB-442E-BC97-9DB7D40E6D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240993"/>
            <a:ext cx="890016" cy="310896"/>
          </a:xfrm>
          <a:prstGeom prst="rect">
            <a:avLst/>
          </a:prstGeom>
        </p:spPr>
      </p:pic>
      <p:sp>
        <p:nvSpPr>
          <p:cNvPr id="3" name="1 CuadroTexto">
            <a:extLst>
              <a:ext uri="{FF2B5EF4-FFF2-40B4-BE49-F238E27FC236}">
                <a16:creationId xmlns:a16="http://schemas.microsoft.com/office/drawing/2014/main" id="{BA105DD0-28D8-4B80-89B1-56C57B15D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4450"/>
            <a:ext cx="83629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>
              <a:buFont typeface="Wingdings 2" panose="05020102010507070707" pitchFamily="18" charset="2"/>
              <a:buNone/>
            </a:pPr>
            <a:r>
              <a:rPr lang="es-ES_tradnl" altLang="es-ES" sz="2200" b="1" dirty="0">
                <a:solidFill>
                  <a:schemeClr val="tx1"/>
                </a:solidFill>
              </a:rPr>
              <a:t>ENSEÑAR Y APRENDER CIENCIAS SOCIALES </a:t>
            </a:r>
          </a:p>
          <a:p>
            <a:pPr algn="ctr" eaLnBrk="1">
              <a:buFont typeface="Wingdings 2" panose="05020102010507070707" pitchFamily="18" charset="2"/>
              <a:buNone/>
            </a:pPr>
            <a:r>
              <a:rPr lang="es-ES_tradnl" altLang="es-ES" sz="2200" b="1" dirty="0">
                <a:solidFill>
                  <a:schemeClr val="tx1"/>
                </a:solidFill>
              </a:rPr>
              <a:t>EN EL SIGLO XXI</a:t>
            </a:r>
            <a:endParaRPr lang="es-ES" altLang="es-ES" sz="2200" b="1" dirty="0">
              <a:solidFill>
                <a:schemeClr val="tx1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334CC76-4D40-4739-95E2-8E8BBCC95EC0}"/>
              </a:ext>
            </a:extLst>
          </p:cNvPr>
          <p:cNvSpPr txBox="1"/>
          <p:nvPr/>
        </p:nvSpPr>
        <p:spPr>
          <a:xfrm>
            <a:off x="250825" y="981075"/>
            <a:ext cx="3384550" cy="4016375"/>
          </a:xfrm>
          <a:prstGeom prst="rect">
            <a:avLst/>
          </a:prstGeom>
          <a:solidFill>
            <a:srgbClr val="92D050"/>
          </a:solidFill>
        </p:spPr>
        <p:txBody>
          <a:bodyPr>
            <a:spAutoFit/>
          </a:bodyPr>
          <a:lstStyle/>
          <a:p>
            <a:pPr algn="just">
              <a:defRPr/>
            </a:pPr>
            <a:r>
              <a:rPr lang="es-ES" sz="21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MODELO TRADICIONAL</a:t>
            </a:r>
          </a:p>
          <a:p>
            <a:pPr algn="just">
              <a:defRPr/>
            </a:pPr>
            <a:endParaRPr lang="es-E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  <a:defRPr/>
            </a:pPr>
            <a:r>
              <a:rPr lang="es-E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Currículos alejados de la realidad social.</a:t>
            </a:r>
          </a:p>
          <a:p>
            <a:pPr algn="just">
              <a:defRPr/>
            </a:pPr>
            <a:endParaRPr lang="es-E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  <a:defRPr/>
            </a:pPr>
            <a:r>
              <a:rPr lang="es-E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Métodos memorísticos.</a:t>
            </a:r>
          </a:p>
          <a:p>
            <a:pPr marL="342900" indent="-342900" algn="just">
              <a:buFontTx/>
              <a:buChar char="-"/>
              <a:defRPr/>
            </a:pPr>
            <a:endParaRPr lang="es-E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  <a:defRPr/>
            </a:pPr>
            <a:r>
              <a:rPr lang="es-E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Acercamientos acríticos.</a:t>
            </a:r>
          </a:p>
          <a:p>
            <a:pPr marL="285750" indent="-285750" algn="just">
              <a:buFontTx/>
              <a:buChar char="-"/>
              <a:defRPr/>
            </a:pPr>
            <a:endParaRPr lang="es-E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  <a:defRPr/>
            </a:pPr>
            <a:r>
              <a:rPr lang="es-E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Función ideológica y etnocentrista.</a:t>
            </a:r>
          </a:p>
          <a:p>
            <a:pPr marL="285750" indent="-285750" algn="just">
              <a:buFontTx/>
              <a:buChar char="-"/>
              <a:defRPr/>
            </a:pPr>
            <a:endParaRPr lang="es-E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  <a:defRPr/>
            </a:pPr>
            <a:r>
              <a:rPr lang="es-E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Estereotipos negativos (cultura dominante, sexismo)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CCAA589-3E98-4034-92A7-3610F1DBF641}"/>
              </a:ext>
            </a:extLst>
          </p:cNvPr>
          <p:cNvSpPr txBox="1"/>
          <p:nvPr/>
        </p:nvSpPr>
        <p:spPr>
          <a:xfrm>
            <a:off x="3995738" y="981075"/>
            <a:ext cx="4897437" cy="5232202"/>
          </a:xfrm>
          <a:prstGeom prst="rect">
            <a:avLst/>
          </a:prstGeom>
          <a:solidFill>
            <a:srgbClr val="92D050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NUEVA CONCEPCIÓN</a:t>
            </a:r>
          </a:p>
          <a:p>
            <a:pPr algn="ctr">
              <a:defRPr/>
            </a:pPr>
            <a:endParaRPr lang="es-E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  <a:defRPr/>
            </a:pP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Ciencias Sociales son saberes vivos que dan respuesta a problemas actuales.</a:t>
            </a:r>
          </a:p>
          <a:p>
            <a:pPr marL="285750" indent="-285750" algn="just">
              <a:buFontTx/>
              <a:buChar char="-"/>
              <a:defRPr/>
            </a:pPr>
            <a:endParaRPr lang="es-E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  <a:defRPr/>
            </a:pP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Nuevos planteamientos que partan de la investigación.</a:t>
            </a:r>
          </a:p>
          <a:p>
            <a:pPr marL="285750" indent="-285750" algn="just">
              <a:buFontTx/>
              <a:buChar char="-"/>
              <a:defRPr/>
            </a:pPr>
            <a:endParaRPr lang="es-E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  <a:defRPr/>
            </a:pP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Dotan a los alumnos de herramientas válidas para su vida cotidiana (problema de la sobreinformación por las NNTT).</a:t>
            </a:r>
          </a:p>
          <a:p>
            <a:pPr marL="285750" indent="-285750" algn="just">
              <a:buFontTx/>
              <a:buChar char="-"/>
              <a:defRPr/>
            </a:pPr>
            <a:endParaRPr lang="es-E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  <a:defRPr/>
            </a:pP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Dos nuevas tendencias:</a:t>
            </a:r>
          </a:p>
          <a:p>
            <a:pPr marL="285750" indent="-285750" algn="just">
              <a:buFontTx/>
              <a:buChar char="-"/>
              <a:defRPr/>
            </a:pPr>
            <a:endParaRPr lang="es-E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defRPr/>
            </a:pP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Socializadoras (enseñan el conocimiento acumulado de las diferentes sociedades).</a:t>
            </a:r>
          </a:p>
          <a:p>
            <a:pPr lvl="1" algn="just">
              <a:defRPr/>
            </a:pPr>
            <a:endParaRPr lang="es-E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defRPr/>
            </a:pPr>
            <a:r>
              <a:rPr lang="es-E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Contrasocializadoras</a:t>
            </a: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(crítica el modelo tradicional y busca la inclusión de los “olvidados”).</a:t>
            </a:r>
          </a:p>
        </p:txBody>
      </p:sp>
    </p:spTree>
    <p:extLst>
      <p:ext uri="{BB962C8B-B14F-4D97-AF65-F5344CB8AC3E}">
        <p14:creationId xmlns:p14="http://schemas.microsoft.com/office/powerpoint/2010/main" val="16489601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E0A46EFE-2BAB-442E-BC97-9DB7D40E6D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396442"/>
            <a:ext cx="890016" cy="310896"/>
          </a:xfrm>
          <a:prstGeom prst="rect">
            <a:avLst/>
          </a:prstGeom>
        </p:spPr>
      </p:pic>
      <p:sp>
        <p:nvSpPr>
          <p:cNvPr id="5" name="1 CuadroTexto">
            <a:extLst>
              <a:ext uri="{FF2B5EF4-FFF2-40B4-BE49-F238E27FC236}">
                <a16:creationId xmlns:a16="http://schemas.microsoft.com/office/drawing/2014/main" id="{5CCA43ED-9357-41CA-8388-5566671730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44450"/>
            <a:ext cx="871378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es-ES_tradnl" altLang="es-ES" sz="2800" b="1" dirty="0">
                <a:solidFill>
                  <a:schemeClr val="tx1"/>
                </a:solidFill>
              </a:rPr>
              <a:t>EL LUGAR DE LAS CIENCIAS SOCIALES EN EL CONOCIMIENTO</a:t>
            </a:r>
            <a:endParaRPr lang="es-ES" altLang="es-ES" sz="2800" b="1" dirty="0">
              <a:solidFill>
                <a:schemeClr val="tx1"/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E34FF5F-AEF9-45C6-8F49-84457C133646}"/>
              </a:ext>
            </a:extLst>
          </p:cNvPr>
          <p:cNvSpPr txBox="1"/>
          <p:nvPr/>
        </p:nvSpPr>
        <p:spPr>
          <a:xfrm>
            <a:off x="422275" y="1111099"/>
            <a:ext cx="8505825" cy="8771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es-E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Las Ciencias Sociales son ciencias (</a:t>
            </a:r>
            <a:r>
              <a:rPr lang="es-ES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Episteme</a:t>
            </a:r>
            <a:r>
              <a:rPr lang="es-E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que incluyen conocimientos argumentados y fundamentados en un método científico y en la experiencia.</a:t>
            </a:r>
            <a:endParaRPr lang="es-E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endParaRPr lang="es-E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BFCF947-B35E-4569-AC93-4696DAD727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337833" y="-39839"/>
            <a:ext cx="4520721" cy="835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11077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A9027F06-F678-4FEB-8ABE-B3E0ED6D0B21}"/>
              </a:ext>
            </a:extLst>
          </p:cNvPr>
          <p:cNvSpPr/>
          <p:nvPr/>
        </p:nvSpPr>
        <p:spPr>
          <a:xfrm>
            <a:off x="214313" y="4130675"/>
            <a:ext cx="8713787" cy="202450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6B95ED9D-5255-4BF4-929A-7686ED5D63F2}"/>
              </a:ext>
            </a:extLst>
          </p:cNvPr>
          <p:cNvSpPr/>
          <p:nvPr/>
        </p:nvSpPr>
        <p:spPr>
          <a:xfrm>
            <a:off x="214312" y="1322333"/>
            <a:ext cx="8713787" cy="2286000"/>
          </a:xfrm>
          <a:prstGeom prst="roundRect">
            <a:avLst/>
          </a:prstGeom>
          <a:solidFill>
            <a:srgbClr val="45BDD9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9604047-236D-49FD-B60B-D3696752C6E2}"/>
              </a:ext>
            </a:extLst>
          </p:cNvPr>
          <p:cNvSpPr txBox="1"/>
          <p:nvPr/>
        </p:nvSpPr>
        <p:spPr>
          <a:xfrm>
            <a:off x="422275" y="692150"/>
            <a:ext cx="8505825" cy="557075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endParaRPr lang="es-E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endParaRPr lang="es-E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es-E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Principales </a:t>
            </a:r>
            <a:r>
              <a:rPr lang="es-E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características </a:t>
            </a:r>
            <a:r>
              <a:rPr lang="es-E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las Ciencias Sociales:</a:t>
            </a:r>
          </a:p>
          <a:p>
            <a:pPr algn="just">
              <a:defRPr/>
            </a:pPr>
            <a:endParaRPr lang="es-E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es-E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Ideal de objetividad (experiencias).</a:t>
            </a:r>
          </a:p>
          <a:p>
            <a:pPr algn="just">
              <a:defRPr/>
            </a:pPr>
            <a:endParaRPr lang="es-E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es-E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Carácter público y abierto a discusión.</a:t>
            </a:r>
          </a:p>
          <a:p>
            <a:pPr algn="just">
              <a:defRPr/>
            </a:pPr>
            <a:endParaRPr lang="es-E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es-E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Saberes hipotéticos (se van redefiniendo).</a:t>
            </a:r>
          </a:p>
          <a:p>
            <a:pPr algn="just">
              <a:defRPr/>
            </a:pPr>
            <a:endParaRPr lang="es-E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es-E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Saberes no dogmáticos.</a:t>
            </a:r>
          </a:p>
          <a:p>
            <a:pPr algn="just">
              <a:defRPr/>
            </a:pPr>
            <a:endParaRPr lang="es-E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endParaRPr lang="es-E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es-E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Entre los </a:t>
            </a:r>
            <a:r>
              <a:rPr lang="es-E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problemas </a:t>
            </a:r>
            <a:r>
              <a:rPr lang="es-E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 debe afrontar su estudio:</a:t>
            </a:r>
          </a:p>
          <a:p>
            <a:pPr algn="just">
              <a:defRPr/>
            </a:pPr>
            <a:endParaRPr lang="es-E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  <a:defRPr/>
            </a:pPr>
            <a:r>
              <a:rPr lang="es-E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 estudio se dirige a la interpretación de diferentes acontecimientos sociales (de una sociedad que es única y cambiante).</a:t>
            </a:r>
          </a:p>
          <a:p>
            <a:pPr marL="285750" indent="-285750" algn="just">
              <a:buFontTx/>
              <a:buChar char="-"/>
              <a:defRPr/>
            </a:pPr>
            <a:endParaRPr lang="es-E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  <a:defRPr/>
            </a:pPr>
            <a:r>
              <a:rPr lang="es-E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Diferenciación entre el sujeto y el objeto de conocimiento (diferenciación, distanciamiento).</a:t>
            </a:r>
          </a:p>
        </p:txBody>
      </p:sp>
      <p:sp>
        <p:nvSpPr>
          <p:cNvPr id="8" name="1 CuadroTexto">
            <a:extLst>
              <a:ext uri="{FF2B5EF4-FFF2-40B4-BE49-F238E27FC236}">
                <a16:creationId xmlns:a16="http://schemas.microsoft.com/office/drawing/2014/main" id="{1A75C142-5BA8-410D-AF08-6244F9B24D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100722"/>
            <a:ext cx="871378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>
              <a:buFont typeface="Wingdings 2" panose="05020102010507070707" pitchFamily="18" charset="2"/>
              <a:buNone/>
            </a:pPr>
            <a:r>
              <a:rPr lang="es-ES_tradnl" altLang="es-ES" sz="2800" b="1" dirty="0">
                <a:solidFill>
                  <a:schemeClr val="tx1"/>
                </a:solidFill>
              </a:rPr>
              <a:t>CARACTERÍSTICAS Y LIMITACIONES DE LAS CIENCIAS SOCIALES</a:t>
            </a:r>
            <a:endParaRPr lang="es-ES" altLang="es-E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7046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E0A46EFE-2BAB-442E-BC97-9DB7D40E6D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240993"/>
            <a:ext cx="890016" cy="310896"/>
          </a:xfrm>
          <a:prstGeom prst="rect">
            <a:avLst/>
          </a:prstGeom>
        </p:spPr>
      </p:pic>
      <p:sp>
        <p:nvSpPr>
          <p:cNvPr id="3" name="1 CuadroTexto">
            <a:extLst>
              <a:ext uri="{FF2B5EF4-FFF2-40B4-BE49-F238E27FC236}">
                <a16:creationId xmlns:a16="http://schemas.microsoft.com/office/drawing/2014/main" id="{A5F7F9CA-0706-4D46-A22F-5389DCD4F4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44450"/>
            <a:ext cx="871378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>
              <a:buFont typeface="Wingdings 2" panose="05020102010507070707" pitchFamily="18" charset="2"/>
              <a:buNone/>
            </a:pPr>
            <a:r>
              <a:rPr lang="es-ES_tradnl" altLang="es-ES" sz="2800" b="1" dirty="0">
                <a:solidFill>
                  <a:schemeClr val="tx1"/>
                </a:solidFill>
              </a:rPr>
              <a:t>FUNCIONES DE LAS CIENCIAS SOCIALES EN NUESTRAS SOCIEDADES</a:t>
            </a:r>
            <a:endParaRPr lang="es-ES" altLang="es-ES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49C4D7D5-0AD6-4F6E-832D-C7667B6808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798421"/>
              </p:ext>
            </p:extLst>
          </p:nvPr>
        </p:nvGraphicFramePr>
        <p:xfrm>
          <a:off x="1139483" y="1268414"/>
          <a:ext cx="7230794" cy="486510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3615397">
                  <a:extLst>
                    <a:ext uri="{9D8B030D-6E8A-4147-A177-3AD203B41FA5}">
                      <a16:colId xmlns:a16="http://schemas.microsoft.com/office/drawing/2014/main" val="2646581197"/>
                    </a:ext>
                  </a:extLst>
                </a:gridCol>
                <a:gridCol w="3615397">
                  <a:extLst>
                    <a:ext uri="{9D8B030D-6E8A-4147-A177-3AD203B41FA5}">
                      <a16:colId xmlns:a16="http://schemas.microsoft.com/office/drawing/2014/main" val="3164126799"/>
                    </a:ext>
                  </a:extLst>
                </a:gridCol>
              </a:tblGrid>
              <a:tr h="1429867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/>
                        <a:t>MATERIA PARA FORMAR Y EDUCAR </a:t>
                      </a:r>
                    </a:p>
                    <a:p>
                      <a:pPr algn="ctr"/>
                      <a:r>
                        <a:rPr lang="es-ES" sz="1800" b="0" dirty="0"/>
                        <a:t>(formación en el conocimiento de los hechos sociales para desarrollar una visión crítica del presente)</a:t>
                      </a:r>
                    </a:p>
                  </a:txBody>
                  <a:tcPr marL="91423" marR="91423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/>
                        <a:t>CIENTÍFICA </a:t>
                      </a:r>
                    </a:p>
                    <a:p>
                      <a:pPr algn="ctr"/>
                      <a:r>
                        <a:rPr lang="es-ES" sz="1800" b="0" dirty="0"/>
                        <a:t>(aplicar una metodología y técnicas)</a:t>
                      </a:r>
                    </a:p>
                    <a:p>
                      <a:pPr algn="ctr"/>
                      <a:endParaRPr lang="es-ES" sz="1800" dirty="0"/>
                    </a:p>
                  </a:txBody>
                  <a:tcPr marL="91423" marR="91423" marT="45725" marB="45725"/>
                </a:tc>
                <a:extLst>
                  <a:ext uri="{0D108BD9-81ED-4DB2-BD59-A6C34878D82A}">
                    <a16:rowId xmlns:a16="http://schemas.microsoft.com/office/drawing/2014/main" val="2181297948"/>
                  </a:ext>
                </a:extLst>
              </a:tr>
              <a:tr h="1259535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/>
                        <a:t>OCIO CULTURAL</a:t>
                      </a:r>
                    </a:p>
                    <a:p>
                      <a:pPr algn="ctr"/>
                      <a:r>
                        <a:rPr lang="es-ES" sz="1800" dirty="0"/>
                        <a:t>(formación para el turismo cultural y natural)</a:t>
                      </a:r>
                    </a:p>
                    <a:p>
                      <a:pPr algn="ctr"/>
                      <a:endParaRPr lang="es-ES" sz="1800" dirty="0"/>
                    </a:p>
                  </a:txBody>
                  <a:tcPr marL="91423" marR="91423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/>
                        <a:t>MEMORIA HISTÓRICA</a:t>
                      </a:r>
                    </a:p>
                    <a:p>
                      <a:pPr algn="ctr"/>
                      <a:r>
                        <a:rPr lang="es-ES" sz="1800" b="0" dirty="0"/>
                        <a:t>(mantener vivos ciertos recuerdos históricos)</a:t>
                      </a:r>
                    </a:p>
                  </a:txBody>
                  <a:tcPr marL="91423" marR="91423" marT="45725" marB="45725"/>
                </a:tc>
                <a:extLst>
                  <a:ext uri="{0D108BD9-81ED-4DB2-BD59-A6C34878D82A}">
                    <a16:rowId xmlns:a16="http://schemas.microsoft.com/office/drawing/2014/main" val="2539440359"/>
                  </a:ext>
                </a:extLst>
              </a:tr>
              <a:tr h="975314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/>
                        <a:t>IDEOLÓGICA</a:t>
                      </a:r>
                    </a:p>
                    <a:p>
                      <a:pPr algn="ctr"/>
                      <a:r>
                        <a:rPr lang="es-ES" sz="1800" dirty="0"/>
                        <a:t>(difundir ideas políticas)</a:t>
                      </a:r>
                    </a:p>
                    <a:p>
                      <a:pPr algn="ctr"/>
                      <a:endParaRPr lang="es-ES" sz="1800" dirty="0"/>
                    </a:p>
                  </a:txBody>
                  <a:tcPr marL="91423" marR="91423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/>
                        <a:t>PSEUDODIDÁCTICA</a:t>
                      </a:r>
                    </a:p>
                    <a:p>
                      <a:pPr algn="ctr"/>
                      <a:r>
                        <a:rPr lang="es-ES" sz="1800" dirty="0"/>
                        <a:t>(pretender enseñar un contenido moral)</a:t>
                      </a:r>
                    </a:p>
                  </a:txBody>
                  <a:tcPr marL="91423" marR="91423" marT="45725" marB="45725"/>
                </a:tc>
                <a:extLst>
                  <a:ext uri="{0D108BD9-81ED-4DB2-BD59-A6C34878D82A}">
                    <a16:rowId xmlns:a16="http://schemas.microsoft.com/office/drawing/2014/main" val="3946170257"/>
                  </a:ext>
                </a:extLst>
              </a:tr>
              <a:tr h="1200384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/>
                        <a:t>PROPAGANDÍSTICA</a:t>
                      </a:r>
                    </a:p>
                    <a:p>
                      <a:pPr algn="ctr"/>
                      <a:r>
                        <a:rPr lang="es-ES" sz="1800" b="0" dirty="0"/>
                        <a:t>(mensajes positivos del sistema)</a:t>
                      </a:r>
                    </a:p>
                  </a:txBody>
                  <a:tcPr marL="91423" marR="91423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/>
                        <a:t>PATRIÓTICA</a:t>
                      </a:r>
                    </a:p>
                    <a:p>
                      <a:pPr algn="ctr"/>
                      <a:r>
                        <a:rPr lang="es-ES" sz="1800" b="0" dirty="0"/>
                        <a:t>(autoestima del colectivo)</a:t>
                      </a:r>
                    </a:p>
                  </a:txBody>
                  <a:tcPr marL="91423" marR="91423" marT="45725" marB="45725"/>
                </a:tc>
                <a:extLst>
                  <a:ext uri="{0D108BD9-81ED-4DB2-BD59-A6C34878D82A}">
                    <a16:rowId xmlns:a16="http://schemas.microsoft.com/office/drawing/2014/main" val="6967316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57463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B21B5016-A178-44FD-B809-1BDE8ABB9A56}"/>
              </a:ext>
            </a:extLst>
          </p:cNvPr>
          <p:cNvSpPr txBox="1"/>
          <p:nvPr/>
        </p:nvSpPr>
        <p:spPr>
          <a:xfrm>
            <a:off x="1055076" y="1167619"/>
            <a:ext cx="742774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Hernández Cardona, F. X. (2002). </a:t>
            </a:r>
            <a:r>
              <a:rPr lang="es-ES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Didáctica de las ciencias sociales, geografía e historia</a:t>
            </a:r>
            <a:r>
              <a:rPr lang="es-E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(7ª ed., 2011). Barcelona: Graó.</a:t>
            </a:r>
          </a:p>
          <a:p>
            <a:pPr algn="just"/>
            <a:r>
              <a:rPr lang="es-E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Mendióroz</a:t>
            </a:r>
            <a:r>
              <a:rPr lang="es-E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Lacambra</a:t>
            </a:r>
            <a:r>
              <a:rPr lang="es-E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A. </a:t>
            </a:r>
            <a:r>
              <a:rPr lang="es-E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Mª</a:t>
            </a:r>
            <a:r>
              <a:rPr lang="es-E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(2013). </a:t>
            </a:r>
            <a:r>
              <a:rPr lang="es-ES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Didáctica de las CCSS. Formación del área e integración del conocimiento. </a:t>
            </a:r>
            <a:r>
              <a:rPr lang="es-E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Pamplona: Universidad de Navarra.</a:t>
            </a:r>
            <a:endParaRPr lang="es-ES_tradn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_tradn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Piaget, J. (1979). </a:t>
            </a:r>
            <a:r>
              <a:rPr lang="es-ES_tradnl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Epistemología de las Ciencias Humanas</a:t>
            </a:r>
            <a:r>
              <a:rPr lang="es-ES_tradn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Buenos Aires: Paidós.</a:t>
            </a:r>
          </a:p>
          <a:p>
            <a:pPr algn="just"/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Santisteban Fernández, A. y Pagès Blanch, J. (2011). </a:t>
            </a:r>
            <a:r>
              <a:rPr lang="es-E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Didáctica del Conocimiento del Medio Social y Cultural en la Educación Primaria: ciencias sociales para aprender, pensar y actuar</a:t>
            </a: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Madrid: Síntesis.</a:t>
            </a:r>
            <a:endParaRPr lang="es-ES_tradn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Tudela Sancho, A. y Cambil Hernández, </a:t>
            </a:r>
            <a:r>
              <a:rPr lang="es-E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Mª</a:t>
            </a:r>
            <a:r>
              <a:rPr lang="es-E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E. (2016). Epistemología de las Ciencias Sociales: características, concepto y ámbitos del conocimiento social. En A. </a:t>
            </a:r>
            <a:r>
              <a:rPr lang="es-E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Liceras</a:t>
            </a:r>
            <a:r>
              <a:rPr lang="es-E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Ruiz y G. Romero Sánchez (</a:t>
            </a:r>
            <a:r>
              <a:rPr lang="es-E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dirs</a:t>
            </a:r>
            <a:r>
              <a:rPr lang="es-E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.), </a:t>
            </a:r>
            <a:r>
              <a:rPr lang="es-ES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Didáctica de las ciencias sociales: fundamentos, contextos y propuestas</a:t>
            </a:r>
            <a:r>
              <a:rPr lang="es-E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(pp. 23-46). Madrid: Pirámide.</a:t>
            </a:r>
            <a:endParaRPr lang="es-ES_tradn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1 CuadroTexto">
            <a:extLst>
              <a:ext uri="{FF2B5EF4-FFF2-40B4-BE49-F238E27FC236}">
                <a16:creationId xmlns:a16="http://schemas.microsoft.com/office/drawing/2014/main" id="{5051B816-F31B-4182-94BB-3CB26355F1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308559"/>
            <a:ext cx="84248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es-ES_tradnl" altLang="es-E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BIBLIOGRAFÍA COMPLEMENTARIA</a:t>
            </a:r>
            <a:endParaRPr lang="es-ES" altLang="es-E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9300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A6BD13-3E48-4739-B9FC-BC196857E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564182B-A8B6-4C8E-815A-CB1CC3D69CB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51E278B-3A6F-44CF-99C3-5D35079F73F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0925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B265B8D-C077-4115-B2BD-6ACCE5C396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198789"/>
            <a:ext cx="890016" cy="310896"/>
          </a:xfrm>
          <a:prstGeom prst="rect">
            <a:avLst/>
          </a:prstGeom>
        </p:spPr>
      </p:pic>
      <p:sp>
        <p:nvSpPr>
          <p:cNvPr id="3" name="Rectangle 7">
            <a:extLst>
              <a:ext uri="{FF2B5EF4-FFF2-40B4-BE49-F238E27FC236}">
                <a16:creationId xmlns:a16="http://schemas.microsoft.com/office/drawing/2014/main" id="{D9369951-1BAE-49E4-99DA-8E7310B41B50}"/>
              </a:ext>
            </a:extLst>
          </p:cNvPr>
          <p:cNvSpPr>
            <a:spLocks/>
          </p:cNvSpPr>
          <p:nvPr/>
        </p:nvSpPr>
        <p:spPr bwMode="auto">
          <a:xfrm>
            <a:off x="-1801837" y="451729"/>
            <a:ext cx="8986838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350838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37931725" indent="-37474525" defTabSz="350838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defTabSz="350838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defTabSz="350838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defTabSz="350838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350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350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350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350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r" eaLnBrk="1">
              <a:lnSpc>
                <a:spcPct val="70000"/>
              </a:lnSpc>
            </a:pPr>
            <a:r>
              <a:rPr lang="es-ES" altLang="es-E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¿QUÉ SON LAS CIENCIAS SOCIALES?</a:t>
            </a:r>
            <a:endParaRPr lang="es-ES_tradnl" altLang="es-ES" sz="2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 Narrow" panose="020B0606020202030204" pitchFamily="34" charset="0"/>
            </a:endParaRPr>
          </a:p>
        </p:txBody>
      </p:sp>
      <p:sp>
        <p:nvSpPr>
          <p:cNvPr id="4" name="CuadroTexto 5">
            <a:extLst>
              <a:ext uri="{FF2B5EF4-FFF2-40B4-BE49-F238E27FC236}">
                <a16:creationId xmlns:a16="http://schemas.microsoft.com/office/drawing/2014/main" id="{1726D5C4-BE5B-4C57-8120-E1628F90F0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344" y="5366630"/>
            <a:ext cx="79613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ES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Fuente: </a:t>
            </a:r>
            <a:r>
              <a:rPr lang="es-ES" altLang="es-ES" sz="1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Jodocus</a:t>
            </a:r>
            <a:r>
              <a:rPr lang="es-ES" altLang="es-ES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s-ES" sz="1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Hondius</a:t>
            </a:r>
            <a:r>
              <a:rPr lang="es-ES" altLang="es-ES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(1602). </a:t>
            </a:r>
            <a:r>
              <a:rPr lang="es-ES" altLang="es-ES" sz="12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Descriptio</a:t>
            </a:r>
            <a:r>
              <a:rPr lang="es-ES" altLang="es-ES" sz="1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Orbis </a:t>
            </a:r>
            <a:r>
              <a:rPr lang="es-ES" altLang="es-ES" sz="12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Terrae</a:t>
            </a:r>
            <a:r>
              <a:rPr lang="es-ES" altLang="es-ES" sz="1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novísima (Imagen libre: https://pixabay.com/es/mapa-mundo-grotesco-1668612/</a:t>
            </a:r>
            <a:r>
              <a:rPr lang="es-ES" altLang="es-ES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ES" altLang="es-ES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n 7">
            <a:extLst>
              <a:ext uri="{FF2B5EF4-FFF2-40B4-BE49-F238E27FC236}">
                <a16:creationId xmlns:a16="http://schemas.microsoft.com/office/drawing/2014/main" id="{B861109F-A8E4-4AC8-BB75-3A5BDE76A3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214" y="1110696"/>
            <a:ext cx="7477125" cy="425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6945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198789"/>
            <a:ext cx="890016" cy="310896"/>
          </a:xfrm>
          <a:prstGeom prst="rect">
            <a:avLst/>
          </a:prstGeom>
        </p:spPr>
      </p:pic>
      <p:sp>
        <p:nvSpPr>
          <p:cNvPr id="9" name="1 CuadroTexto">
            <a:extLst>
              <a:ext uri="{FF2B5EF4-FFF2-40B4-BE49-F238E27FC236}">
                <a16:creationId xmlns:a16="http://schemas.microsoft.com/office/drawing/2014/main" id="{079B4E90-E95A-4F73-8069-8D86221997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41300"/>
            <a:ext cx="82089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>
              <a:buFont typeface="Wingdings 2" panose="05020102010507070707" pitchFamily="18" charset="2"/>
              <a:buNone/>
            </a:pPr>
            <a:r>
              <a:rPr lang="es-ES_tradnl" altLang="es-E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CONCEPTO DE CIENCIAS SOCIALES</a:t>
            </a:r>
            <a:endParaRPr lang="es-ES" altLang="es-E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5 CuadroTexto">
            <a:extLst>
              <a:ext uri="{FF2B5EF4-FFF2-40B4-BE49-F238E27FC236}">
                <a16:creationId xmlns:a16="http://schemas.microsoft.com/office/drawing/2014/main" id="{7E11971C-E28A-473F-90BD-98E0646473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125538"/>
            <a:ext cx="8424862" cy="498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just" eaLnBrk="1" hangingPunct="1"/>
            <a:r>
              <a:rPr lang="es-ES_tradnl" altLang="es-E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un estudio sobre la Didáctica de las Ciencias Sociales, resulta obligado e inevitable prestar una atención especial a la reflexión epistemológica sobre el ámbito del conocimiento que constituye el referente obligado del área de Didáctica de las Ciencias Sociales. </a:t>
            </a:r>
          </a:p>
          <a:p>
            <a:pPr algn="just" eaLnBrk="1" hangingPunct="1"/>
            <a:endParaRPr lang="es-ES_tradnl" altLang="es-ES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es-ES_tradnl" altLang="es-E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términos generales, podemos decir que las Ciencias Sociales son todas aquellas que desde diversos puntos de vista estudian los </a:t>
            </a:r>
            <a:r>
              <a:rPr lang="es-ES_tradnl" altLang="es-ES" sz="28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fenómenos derivados de la acción del hombre como ser social y en su relación con el medio donde vive</a:t>
            </a:r>
            <a:r>
              <a:rPr lang="es-ES_tradnl" altLang="es-E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s-ES" altLang="es-ES" dirty="0">
              <a:solidFill>
                <a:schemeClr val="tx1"/>
              </a:solidFill>
              <a:latin typeface="Franklin Gothic Book" panose="020B0503020102020204" pitchFamily="34" charset="0"/>
            </a:endParaRPr>
          </a:p>
          <a:p>
            <a:pPr algn="just" eaLnBrk="1" hangingPunct="1"/>
            <a:endParaRPr lang="es-ES" altLang="es-E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24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B265B8D-C077-4115-B2BD-6ACCE5C396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240993"/>
            <a:ext cx="890016" cy="310896"/>
          </a:xfrm>
          <a:prstGeom prst="rect">
            <a:avLst/>
          </a:prstGeom>
        </p:spPr>
      </p:pic>
      <p:sp>
        <p:nvSpPr>
          <p:cNvPr id="4" name="4 CuadroTexto">
            <a:extLst>
              <a:ext uri="{FF2B5EF4-FFF2-40B4-BE49-F238E27FC236}">
                <a16:creationId xmlns:a16="http://schemas.microsoft.com/office/drawing/2014/main" id="{C4DB1C23-EFF9-4802-8E64-969CFB2075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1412875"/>
            <a:ext cx="7848600" cy="3385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just" eaLnBrk="1" hangingPunct="1"/>
            <a:r>
              <a:rPr lang="es-ES_tradnl" altLang="es-E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Una definición más completa sería que “</a:t>
            </a:r>
            <a:r>
              <a:rPr lang="es-ES_tradnl" altLang="es-E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 Ciencias Sociales son todas las que estudian las actividades del ser humano en sociedad tanto en el pasado como en el presente, y las relaciones e interacciones con el medio y el territorio donde se han desarrollado o se desarrollan en la actualidad</a:t>
            </a:r>
            <a:r>
              <a:rPr lang="es-ES_tradnl" altLang="es-E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  <a:endParaRPr lang="es-ES" altLang="es-E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s-ES" altLang="es-ES" dirty="0">
              <a:solidFill>
                <a:schemeClr val="tx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6" name="1 CuadroTexto">
            <a:extLst>
              <a:ext uri="{FF2B5EF4-FFF2-40B4-BE49-F238E27FC236}">
                <a16:creationId xmlns:a16="http://schemas.microsoft.com/office/drawing/2014/main" id="{586129B5-8F40-42C6-BA6C-123A3FA240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385763"/>
            <a:ext cx="82073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>
              <a:buFont typeface="Wingdings 2" panose="05020102010507070707" pitchFamily="18" charset="2"/>
              <a:buNone/>
            </a:pPr>
            <a:r>
              <a:rPr lang="es-ES_tradnl" altLang="es-E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DEFINICIÓN DE CIENCIAS SOCIALES</a:t>
            </a:r>
            <a:endParaRPr lang="es-ES" altLang="es-E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021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B265B8D-C077-4115-B2BD-6ACCE5C396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240993"/>
            <a:ext cx="890016" cy="310896"/>
          </a:xfrm>
          <a:prstGeom prst="rect">
            <a:avLst/>
          </a:prstGeom>
        </p:spPr>
      </p:pic>
      <p:sp>
        <p:nvSpPr>
          <p:cNvPr id="3" name="4 Elipse">
            <a:extLst>
              <a:ext uri="{FF2B5EF4-FFF2-40B4-BE49-F238E27FC236}">
                <a16:creationId xmlns:a16="http://schemas.microsoft.com/office/drawing/2014/main" id="{E4464624-962A-41E8-91F9-BF646FC1AED6}"/>
              </a:ext>
            </a:extLst>
          </p:cNvPr>
          <p:cNvSpPr/>
          <p:nvPr/>
        </p:nvSpPr>
        <p:spPr>
          <a:xfrm>
            <a:off x="3348038" y="2608263"/>
            <a:ext cx="2420937" cy="209550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200" b="1" dirty="0"/>
              <a:t>CIENCIAS SOCIALES</a:t>
            </a:r>
            <a:endParaRPr lang="es-ES" sz="2200" b="1" dirty="0"/>
          </a:p>
        </p:txBody>
      </p:sp>
      <p:sp>
        <p:nvSpPr>
          <p:cNvPr id="4" name="5 Rectángulo redondeado">
            <a:extLst>
              <a:ext uri="{FF2B5EF4-FFF2-40B4-BE49-F238E27FC236}">
                <a16:creationId xmlns:a16="http://schemas.microsoft.com/office/drawing/2014/main" id="{883B1927-0A77-4AF0-8469-F59C6EAE2D82}"/>
              </a:ext>
            </a:extLst>
          </p:cNvPr>
          <p:cNvSpPr/>
          <p:nvPr/>
        </p:nvSpPr>
        <p:spPr>
          <a:xfrm>
            <a:off x="3636963" y="1341438"/>
            <a:ext cx="2159000" cy="720725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/>
              <a:t>ANTROPOLOGÍA CULTURAL</a:t>
            </a:r>
            <a:endParaRPr lang="es-ES" b="1" dirty="0"/>
          </a:p>
        </p:txBody>
      </p:sp>
      <p:sp>
        <p:nvSpPr>
          <p:cNvPr id="6" name="6 Rectángulo redondeado">
            <a:extLst>
              <a:ext uri="{FF2B5EF4-FFF2-40B4-BE49-F238E27FC236}">
                <a16:creationId xmlns:a16="http://schemas.microsoft.com/office/drawing/2014/main" id="{49AD4DFA-5DBC-4BD5-8BEF-694CC392B6DE}"/>
              </a:ext>
            </a:extLst>
          </p:cNvPr>
          <p:cNvSpPr/>
          <p:nvPr/>
        </p:nvSpPr>
        <p:spPr>
          <a:xfrm>
            <a:off x="827088" y="2638425"/>
            <a:ext cx="1800225" cy="719138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/>
              <a:t>PSICOLOGÍA GENERAL</a:t>
            </a:r>
            <a:endParaRPr lang="es-ES" b="1" dirty="0"/>
          </a:p>
        </p:txBody>
      </p:sp>
      <p:sp>
        <p:nvSpPr>
          <p:cNvPr id="7" name="7 Rectángulo redondeado">
            <a:extLst>
              <a:ext uri="{FF2B5EF4-FFF2-40B4-BE49-F238E27FC236}">
                <a16:creationId xmlns:a16="http://schemas.microsoft.com/office/drawing/2014/main" id="{7C89DEF3-96B9-4797-BC52-58CC5BC94ACB}"/>
              </a:ext>
            </a:extLst>
          </p:cNvPr>
          <p:cNvSpPr/>
          <p:nvPr/>
        </p:nvSpPr>
        <p:spPr>
          <a:xfrm>
            <a:off x="1187450" y="4833938"/>
            <a:ext cx="1800225" cy="720725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/>
              <a:t>LINGÜÍSTICA / FILOLOGÍA</a:t>
            </a:r>
          </a:p>
        </p:txBody>
      </p:sp>
      <p:sp>
        <p:nvSpPr>
          <p:cNvPr id="8" name="8 Rectángulo redondeado">
            <a:extLst>
              <a:ext uri="{FF2B5EF4-FFF2-40B4-BE49-F238E27FC236}">
                <a16:creationId xmlns:a16="http://schemas.microsoft.com/office/drawing/2014/main" id="{D6FB4286-3402-4B8A-A92D-8881F6DD1A0D}"/>
              </a:ext>
            </a:extLst>
          </p:cNvPr>
          <p:cNvSpPr/>
          <p:nvPr/>
        </p:nvSpPr>
        <p:spPr>
          <a:xfrm>
            <a:off x="3563938" y="5210175"/>
            <a:ext cx="2014537" cy="955675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/>
              <a:t>HISTORIA E HISTORIA DEL ARTE</a:t>
            </a:r>
            <a:endParaRPr lang="es-ES" b="1" dirty="0"/>
          </a:p>
        </p:txBody>
      </p:sp>
      <p:sp>
        <p:nvSpPr>
          <p:cNvPr id="9" name="9 Rectángulo redondeado">
            <a:extLst>
              <a:ext uri="{FF2B5EF4-FFF2-40B4-BE49-F238E27FC236}">
                <a16:creationId xmlns:a16="http://schemas.microsoft.com/office/drawing/2014/main" id="{2BCB8ACC-9DD1-4D00-BD06-6702A9E28495}"/>
              </a:ext>
            </a:extLst>
          </p:cNvPr>
          <p:cNvSpPr/>
          <p:nvPr/>
        </p:nvSpPr>
        <p:spPr>
          <a:xfrm>
            <a:off x="6121400" y="4794250"/>
            <a:ext cx="2014538" cy="955675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/>
              <a:t>GEOGRAFÍA HUMANA Y DEMOGRÁFICA</a:t>
            </a:r>
            <a:endParaRPr lang="es-ES" b="1" dirty="0"/>
          </a:p>
        </p:txBody>
      </p:sp>
      <p:sp>
        <p:nvSpPr>
          <p:cNvPr id="10" name="10 Rectángulo redondeado">
            <a:extLst>
              <a:ext uri="{FF2B5EF4-FFF2-40B4-BE49-F238E27FC236}">
                <a16:creationId xmlns:a16="http://schemas.microsoft.com/office/drawing/2014/main" id="{CF66E0B0-3389-44ED-B640-9FBDCDFC658D}"/>
              </a:ext>
            </a:extLst>
          </p:cNvPr>
          <p:cNvSpPr/>
          <p:nvPr/>
        </p:nvSpPr>
        <p:spPr>
          <a:xfrm>
            <a:off x="6443663" y="2884488"/>
            <a:ext cx="2041525" cy="720725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/>
              <a:t>CIENCIAS ECONÓMICAS</a:t>
            </a:r>
            <a:endParaRPr lang="es-ES" b="1" dirty="0"/>
          </a:p>
        </p:txBody>
      </p:sp>
      <p:sp>
        <p:nvSpPr>
          <p:cNvPr id="11" name="11 Rectángulo redondeado">
            <a:extLst>
              <a:ext uri="{FF2B5EF4-FFF2-40B4-BE49-F238E27FC236}">
                <a16:creationId xmlns:a16="http://schemas.microsoft.com/office/drawing/2014/main" id="{DE47E5B2-0C55-46EA-B355-E7CBFC22C962}"/>
              </a:ext>
            </a:extLst>
          </p:cNvPr>
          <p:cNvSpPr/>
          <p:nvPr/>
        </p:nvSpPr>
        <p:spPr>
          <a:xfrm>
            <a:off x="5940425" y="1846263"/>
            <a:ext cx="1800225" cy="719137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/>
              <a:t>CIENCIAS POLÍTICAS</a:t>
            </a:r>
            <a:endParaRPr lang="es-ES" b="1" dirty="0"/>
          </a:p>
        </p:txBody>
      </p:sp>
      <p:sp>
        <p:nvSpPr>
          <p:cNvPr id="12" name="12 Rectángulo redondeado">
            <a:extLst>
              <a:ext uri="{FF2B5EF4-FFF2-40B4-BE49-F238E27FC236}">
                <a16:creationId xmlns:a16="http://schemas.microsoft.com/office/drawing/2014/main" id="{FFDB7ADF-65A6-4BF3-B626-D2BDF1607B65}"/>
              </a:ext>
            </a:extLst>
          </p:cNvPr>
          <p:cNvSpPr/>
          <p:nvPr/>
        </p:nvSpPr>
        <p:spPr>
          <a:xfrm>
            <a:off x="1547813" y="1701800"/>
            <a:ext cx="1800225" cy="720725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/>
              <a:t>SOCIOLOGÍA</a:t>
            </a:r>
            <a:endParaRPr lang="es-ES" b="1" dirty="0"/>
          </a:p>
        </p:txBody>
      </p:sp>
      <p:sp>
        <p:nvSpPr>
          <p:cNvPr id="13" name="13 Flecha abajo">
            <a:extLst>
              <a:ext uri="{FF2B5EF4-FFF2-40B4-BE49-F238E27FC236}">
                <a16:creationId xmlns:a16="http://schemas.microsoft.com/office/drawing/2014/main" id="{F9C47D7E-1322-4E62-8907-64D6237ABE6D}"/>
              </a:ext>
            </a:extLst>
          </p:cNvPr>
          <p:cNvSpPr/>
          <p:nvPr/>
        </p:nvSpPr>
        <p:spPr>
          <a:xfrm rot="10800000">
            <a:off x="4427538" y="2133600"/>
            <a:ext cx="360362" cy="358775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4" name="14 Flecha abajo">
            <a:extLst>
              <a:ext uri="{FF2B5EF4-FFF2-40B4-BE49-F238E27FC236}">
                <a16:creationId xmlns:a16="http://schemas.microsoft.com/office/drawing/2014/main" id="{6DEF8999-357E-48FC-A478-2D36D9F5432B}"/>
              </a:ext>
            </a:extLst>
          </p:cNvPr>
          <p:cNvSpPr/>
          <p:nvPr/>
        </p:nvSpPr>
        <p:spPr>
          <a:xfrm rot="7045692">
            <a:off x="3409156" y="2340769"/>
            <a:ext cx="360363" cy="358775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5" name="15 Flecha abajo">
            <a:extLst>
              <a:ext uri="{FF2B5EF4-FFF2-40B4-BE49-F238E27FC236}">
                <a16:creationId xmlns:a16="http://schemas.microsoft.com/office/drawing/2014/main" id="{5CFEEFA9-4F87-4556-BFBB-EFF75EA65FBC}"/>
              </a:ext>
            </a:extLst>
          </p:cNvPr>
          <p:cNvSpPr/>
          <p:nvPr/>
        </p:nvSpPr>
        <p:spPr>
          <a:xfrm rot="5705770">
            <a:off x="2859088" y="2941638"/>
            <a:ext cx="360362" cy="360362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6" name="16 Flecha abajo">
            <a:extLst>
              <a:ext uri="{FF2B5EF4-FFF2-40B4-BE49-F238E27FC236}">
                <a16:creationId xmlns:a16="http://schemas.microsoft.com/office/drawing/2014/main" id="{1A3635CD-ABF5-486D-9016-44788D958326}"/>
              </a:ext>
            </a:extLst>
          </p:cNvPr>
          <p:cNvSpPr/>
          <p:nvPr/>
        </p:nvSpPr>
        <p:spPr>
          <a:xfrm rot="3208257">
            <a:off x="3059112" y="4438651"/>
            <a:ext cx="360363" cy="360362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7" name="17 Flecha abajo">
            <a:extLst>
              <a:ext uri="{FF2B5EF4-FFF2-40B4-BE49-F238E27FC236}">
                <a16:creationId xmlns:a16="http://schemas.microsoft.com/office/drawing/2014/main" id="{17341723-D363-44ED-B328-92D85559D4CC}"/>
              </a:ext>
            </a:extLst>
          </p:cNvPr>
          <p:cNvSpPr/>
          <p:nvPr/>
        </p:nvSpPr>
        <p:spPr>
          <a:xfrm>
            <a:off x="4427538" y="4797425"/>
            <a:ext cx="358775" cy="360363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8" name="18 Flecha abajo">
            <a:extLst>
              <a:ext uri="{FF2B5EF4-FFF2-40B4-BE49-F238E27FC236}">
                <a16:creationId xmlns:a16="http://schemas.microsoft.com/office/drawing/2014/main" id="{D332CE75-D6FF-45CB-AA61-A7B39C317868}"/>
              </a:ext>
            </a:extLst>
          </p:cNvPr>
          <p:cNvSpPr/>
          <p:nvPr/>
        </p:nvSpPr>
        <p:spPr>
          <a:xfrm rot="18099479">
            <a:off x="5575300" y="4441825"/>
            <a:ext cx="360363" cy="360363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9" name="19 Flecha abajo">
            <a:extLst>
              <a:ext uri="{FF2B5EF4-FFF2-40B4-BE49-F238E27FC236}">
                <a16:creationId xmlns:a16="http://schemas.microsoft.com/office/drawing/2014/main" id="{D79044EC-AA18-4573-8712-57DFAF2C3745}"/>
              </a:ext>
            </a:extLst>
          </p:cNvPr>
          <p:cNvSpPr/>
          <p:nvPr/>
        </p:nvSpPr>
        <p:spPr>
          <a:xfrm rot="16200000">
            <a:off x="5903913" y="3092450"/>
            <a:ext cx="376237" cy="303213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20" name="20 Flecha abajo">
            <a:extLst>
              <a:ext uri="{FF2B5EF4-FFF2-40B4-BE49-F238E27FC236}">
                <a16:creationId xmlns:a16="http://schemas.microsoft.com/office/drawing/2014/main" id="{B009361D-1E56-4810-807E-3A3A00030420}"/>
              </a:ext>
            </a:extLst>
          </p:cNvPr>
          <p:cNvSpPr/>
          <p:nvPr/>
        </p:nvSpPr>
        <p:spPr>
          <a:xfrm rot="13313361">
            <a:off x="5435600" y="2422525"/>
            <a:ext cx="360363" cy="360363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21" name="19 Flecha abajo">
            <a:extLst>
              <a:ext uri="{FF2B5EF4-FFF2-40B4-BE49-F238E27FC236}">
                <a16:creationId xmlns:a16="http://schemas.microsoft.com/office/drawing/2014/main" id="{D7F5F355-5117-4C65-9ED1-984058CFA883}"/>
              </a:ext>
            </a:extLst>
          </p:cNvPr>
          <p:cNvSpPr/>
          <p:nvPr/>
        </p:nvSpPr>
        <p:spPr>
          <a:xfrm rot="16200000">
            <a:off x="5932488" y="3886200"/>
            <a:ext cx="376237" cy="303213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22" name="10 Rectángulo redondeado">
            <a:extLst>
              <a:ext uri="{FF2B5EF4-FFF2-40B4-BE49-F238E27FC236}">
                <a16:creationId xmlns:a16="http://schemas.microsoft.com/office/drawing/2014/main" id="{AEEBD583-C135-4706-B542-07963ED83F84}"/>
              </a:ext>
            </a:extLst>
          </p:cNvPr>
          <p:cNvSpPr/>
          <p:nvPr/>
        </p:nvSpPr>
        <p:spPr>
          <a:xfrm>
            <a:off x="6443663" y="3838575"/>
            <a:ext cx="1800225" cy="720725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/>
              <a:t>DERECHO</a:t>
            </a:r>
            <a:endParaRPr lang="es-ES" b="1" dirty="0"/>
          </a:p>
        </p:txBody>
      </p:sp>
      <p:sp>
        <p:nvSpPr>
          <p:cNvPr id="23" name="6 Rectángulo redondeado">
            <a:extLst>
              <a:ext uri="{FF2B5EF4-FFF2-40B4-BE49-F238E27FC236}">
                <a16:creationId xmlns:a16="http://schemas.microsoft.com/office/drawing/2014/main" id="{3B46E622-C58A-44E1-81DB-444B545F72AC}"/>
              </a:ext>
            </a:extLst>
          </p:cNvPr>
          <p:cNvSpPr/>
          <p:nvPr/>
        </p:nvSpPr>
        <p:spPr>
          <a:xfrm>
            <a:off x="827088" y="3717925"/>
            <a:ext cx="1800225" cy="719138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/>
              <a:t>PEDAGOGÍA</a:t>
            </a:r>
            <a:endParaRPr lang="es-ES" b="1" dirty="0"/>
          </a:p>
        </p:txBody>
      </p:sp>
      <p:sp>
        <p:nvSpPr>
          <p:cNvPr id="24" name="15 Flecha abajo">
            <a:extLst>
              <a:ext uri="{FF2B5EF4-FFF2-40B4-BE49-F238E27FC236}">
                <a16:creationId xmlns:a16="http://schemas.microsoft.com/office/drawing/2014/main" id="{4C622196-2112-41B4-9F0E-AE581F7D4257}"/>
              </a:ext>
            </a:extLst>
          </p:cNvPr>
          <p:cNvSpPr/>
          <p:nvPr/>
        </p:nvSpPr>
        <p:spPr>
          <a:xfrm rot="5705770">
            <a:off x="2859088" y="3805238"/>
            <a:ext cx="360362" cy="360362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25" name="1 CuadroTexto">
            <a:extLst>
              <a:ext uri="{FF2B5EF4-FFF2-40B4-BE49-F238E27FC236}">
                <a16:creationId xmlns:a16="http://schemas.microsoft.com/office/drawing/2014/main" id="{FD09B077-3E8D-4BD3-B2D1-07A7D5FEF7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5888"/>
            <a:ext cx="91440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>
              <a:buFont typeface="Wingdings 2" panose="05020102010507070707" pitchFamily="18" charset="2"/>
              <a:buNone/>
            </a:pPr>
            <a:r>
              <a:rPr lang="es-ES_tradnl" altLang="es-E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CIENCIAS QUE INTEGRAN EL CONJUNTO DE LAS CIENCIAS SOCIALES</a:t>
            </a:r>
            <a:endParaRPr lang="es-ES" altLang="es-E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059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CuadroTexto">
            <a:extLst>
              <a:ext uri="{FF2B5EF4-FFF2-40B4-BE49-F238E27FC236}">
                <a16:creationId xmlns:a16="http://schemas.microsoft.com/office/drawing/2014/main" id="{D91476D6-9435-4161-BFD5-285391AC03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55563" y="98425"/>
            <a:ext cx="9144001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>
              <a:buFont typeface="Wingdings 2" panose="05020102010507070707" pitchFamily="18" charset="2"/>
              <a:buNone/>
            </a:pPr>
            <a:r>
              <a:rPr lang="es-ES_tradnl" altLang="es-ES" sz="2600" b="1" dirty="0">
                <a:solidFill>
                  <a:schemeClr val="tx1"/>
                </a:solidFill>
              </a:rPr>
              <a:t>DESCRIPCIÓN DE ALGUNAS DE LAS CIENCIAS QUE INTEGRAN EL CONJUNTO DE LAS CIENCIAS SOCIALES</a:t>
            </a:r>
            <a:endParaRPr lang="es-ES" altLang="es-ES" sz="2600" b="1" dirty="0">
              <a:solidFill>
                <a:schemeClr val="tx1"/>
              </a:solidFill>
            </a:endParaRPr>
          </a:p>
        </p:txBody>
      </p:sp>
      <p:sp>
        <p:nvSpPr>
          <p:cNvPr id="6" name="3 CuadroTexto">
            <a:extLst>
              <a:ext uri="{FF2B5EF4-FFF2-40B4-BE49-F238E27FC236}">
                <a16:creationId xmlns:a16="http://schemas.microsoft.com/office/drawing/2014/main" id="{207D11AD-B6E9-4641-A0BD-E287B37E11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1125538"/>
            <a:ext cx="8208963" cy="490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just" eaLnBrk="1" hangingPunct="1"/>
            <a:r>
              <a:rPr lang="es-ES_tradnl" altLang="es-E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Antropología cultural</a:t>
            </a:r>
            <a:r>
              <a:rPr lang="es-ES_tradnl" altLang="es-E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es la disciplina, que engloba la etnografía y la etnología, y tiene como objeto el estudio de las diversas culturas y su comparación, es decir, el hombre en su referencia a los diferentes medios sociales.</a:t>
            </a:r>
          </a:p>
          <a:p>
            <a:pPr algn="just" eaLnBrk="1" hangingPunct="1"/>
            <a:endParaRPr lang="es-ES" altLang="es-ES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es-ES_tradnl" altLang="es-E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Ciencias Políticas: </a:t>
            </a:r>
            <a:r>
              <a:rPr lang="es-ES_tradnl" altLang="es-E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 la disciplina que se ocupa del estudio del poder, del modo en que se distribuye y de los usos que se hacen de él.</a:t>
            </a:r>
          </a:p>
          <a:p>
            <a:pPr algn="just" eaLnBrk="1" hangingPunct="1"/>
            <a:endParaRPr lang="es-ES" altLang="es-ES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es-ES_tradnl" altLang="es-E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Ciencias Económicas: </a:t>
            </a:r>
            <a:r>
              <a:rPr lang="es-ES_tradnl" altLang="es-E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 la disciplina que se centra en la producción y distribución de bienes y recursos.</a:t>
            </a:r>
          </a:p>
          <a:p>
            <a:pPr algn="just" eaLnBrk="1" hangingPunct="1"/>
            <a:endParaRPr lang="es-ES" altLang="es-ES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es-ES_tradnl" altLang="es-E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Geografía: </a:t>
            </a:r>
            <a:r>
              <a:rPr lang="es-ES_tradnl" altLang="es-E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 la disciplina que estudia las variaciones de las distribuciones espaciales de los fenómenos de la superficie terrestre (abióticos, bióticos y culturales), así como las relaciones del medio natural con el hombre y de la individualización y análisis de las regiones en la superficie de la tierra.</a:t>
            </a:r>
            <a:endParaRPr lang="es-ES" altLang="es-ES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3 Flecha derecha">
            <a:extLst>
              <a:ext uri="{FF2B5EF4-FFF2-40B4-BE49-F238E27FC236}">
                <a16:creationId xmlns:a16="http://schemas.microsoft.com/office/drawing/2014/main" id="{86536B63-C415-4869-8E8F-38E4AE3DE7F5}"/>
              </a:ext>
            </a:extLst>
          </p:cNvPr>
          <p:cNvSpPr/>
          <p:nvPr/>
        </p:nvSpPr>
        <p:spPr>
          <a:xfrm>
            <a:off x="215900" y="1270000"/>
            <a:ext cx="576263" cy="287338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8" name="4 Flecha derecha">
            <a:extLst>
              <a:ext uri="{FF2B5EF4-FFF2-40B4-BE49-F238E27FC236}">
                <a16:creationId xmlns:a16="http://schemas.microsoft.com/office/drawing/2014/main" id="{A0409AB8-2C4F-4B32-BBEE-D1BE0DD0F9D3}"/>
              </a:ext>
            </a:extLst>
          </p:cNvPr>
          <p:cNvSpPr/>
          <p:nvPr/>
        </p:nvSpPr>
        <p:spPr>
          <a:xfrm>
            <a:off x="215900" y="2708275"/>
            <a:ext cx="576263" cy="287338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9" name="5 Flecha derecha">
            <a:extLst>
              <a:ext uri="{FF2B5EF4-FFF2-40B4-BE49-F238E27FC236}">
                <a16:creationId xmlns:a16="http://schemas.microsoft.com/office/drawing/2014/main" id="{AC5EF711-1942-4887-80EA-033A4E6EA129}"/>
              </a:ext>
            </a:extLst>
          </p:cNvPr>
          <p:cNvSpPr/>
          <p:nvPr/>
        </p:nvSpPr>
        <p:spPr>
          <a:xfrm>
            <a:off x="215900" y="3500438"/>
            <a:ext cx="576263" cy="287337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0" name="6 Flecha derecha">
            <a:extLst>
              <a:ext uri="{FF2B5EF4-FFF2-40B4-BE49-F238E27FC236}">
                <a16:creationId xmlns:a16="http://schemas.microsoft.com/office/drawing/2014/main" id="{83F0B20C-8367-433F-B0F3-BA244C4242A9}"/>
              </a:ext>
            </a:extLst>
          </p:cNvPr>
          <p:cNvSpPr/>
          <p:nvPr/>
        </p:nvSpPr>
        <p:spPr>
          <a:xfrm>
            <a:off x="215900" y="4292600"/>
            <a:ext cx="576263" cy="288925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DD8530AF-D693-49BE-A853-673FC4C15D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240993"/>
            <a:ext cx="890016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014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E0A46EFE-2BAB-442E-BC97-9DB7D40E6D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240993"/>
            <a:ext cx="890016" cy="310896"/>
          </a:xfrm>
          <a:prstGeom prst="rect">
            <a:avLst/>
          </a:prstGeom>
        </p:spPr>
      </p:pic>
      <p:sp>
        <p:nvSpPr>
          <p:cNvPr id="3" name="3 CuadroTexto">
            <a:extLst>
              <a:ext uri="{FF2B5EF4-FFF2-40B4-BE49-F238E27FC236}">
                <a16:creationId xmlns:a16="http://schemas.microsoft.com/office/drawing/2014/main" id="{EC79DEFA-D32D-42B5-8FAD-27F35FF4B4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620713"/>
            <a:ext cx="7993063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just" eaLnBrk="1" hangingPunct="1"/>
            <a:r>
              <a:rPr lang="es-ES_tradnl" altLang="es-E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Historia:</a:t>
            </a:r>
            <a:r>
              <a:rPr lang="es-ES_tradnl" altLang="es-E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es la disciplina que tiene por objeto la reconstrucción y la relación del pasado de las sociedades humanas consideradas ya sea globalmente ya en colectividades particulares, o incluso de los individuos en la medida en que se estima que han desempeñado un papel importante en el curso de los acontecimientos.</a:t>
            </a:r>
          </a:p>
          <a:p>
            <a:pPr algn="just" eaLnBrk="1" hangingPunct="1"/>
            <a:endParaRPr lang="es-ES" altLang="es-ES" sz="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es-ES_tradnl" altLang="es-E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Historia del Arte: </a:t>
            </a:r>
            <a:r>
              <a:rPr lang="es-ES_tradnl" altLang="es-E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 la disciplina que reflexiona sobre la naturaleza y las características de los objetos artísticos a partir del conocimiento de obras y autores  de distintas sociedades y épocas; y del desarrollo de habilidades, destrezas y actitudes relacionadas con la percepción de las obras de arte y con el goce estético.</a:t>
            </a:r>
            <a:endParaRPr lang="es-ES" altLang="es-E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3 Flecha derecha">
            <a:extLst>
              <a:ext uri="{FF2B5EF4-FFF2-40B4-BE49-F238E27FC236}">
                <a16:creationId xmlns:a16="http://schemas.microsoft.com/office/drawing/2014/main" id="{AB16D537-C626-4D73-A467-24F237D875AA}"/>
              </a:ext>
            </a:extLst>
          </p:cNvPr>
          <p:cNvSpPr/>
          <p:nvPr/>
        </p:nvSpPr>
        <p:spPr>
          <a:xfrm>
            <a:off x="215900" y="731838"/>
            <a:ext cx="576263" cy="287337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5" name="4 Flecha derecha">
            <a:extLst>
              <a:ext uri="{FF2B5EF4-FFF2-40B4-BE49-F238E27FC236}">
                <a16:creationId xmlns:a16="http://schemas.microsoft.com/office/drawing/2014/main" id="{B78E3EE2-3BB5-4DE1-9379-E761F09FBA7E}"/>
              </a:ext>
            </a:extLst>
          </p:cNvPr>
          <p:cNvSpPr/>
          <p:nvPr/>
        </p:nvSpPr>
        <p:spPr>
          <a:xfrm>
            <a:off x="179388" y="3035300"/>
            <a:ext cx="576262" cy="288925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6942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E0A46EFE-2BAB-442E-BC97-9DB7D40E6D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240993"/>
            <a:ext cx="890016" cy="310896"/>
          </a:xfrm>
          <a:prstGeom prst="rect">
            <a:avLst/>
          </a:prstGeom>
        </p:spPr>
      </p:pic>
      <p:sp>
        <p:nvSpPr>
          <p:cNvPr id="3" name="3 CuadroTexto">
            <a:extLst>
              <a:ext uri="{FF2B5EF4-FFF2-40B4-BE49-F238E27FC236}">
                <a16:creationId xmlns:a16="http://schemas.microsoft.com/office/drawing/2014/main" id="{E90B078B-7D73-454F-B0AC-8830686D53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549275"/>
            <a:ext cx="8208963" cy="243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just" eaLnBrk="1" hangingPunct="1"/>
            <a:r>
              <a:rPr lang="es-ES_tradnl" altLang="es-E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Psicología General: </a:t>
            </a:r>
            <a:r>
              <a:rPr lang="es-ES_tradnl" altLang="es-E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 la disciplina que estudia los fenómenos de la conducta y los procesos mentales con que aquellos se relacionan, para determinar sus condiciones y leyes.</a:t>
            </a:r>
            <a:endParaRPr lang="es-ES" altLang="es-E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endParaRPr lang="es-ES_tradnl" altLang="es-ES" sz="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es-ES_tradnl" altLang="es-E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Sociología: </a:t>
            </a:r>
            <a:r>
              <a:rPr lang="es-ES_tradnl" altLang="es-E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disciplina que se propone comprender la actividad social a través de la interpretación y mediante ella explicar causalmente sus hechos.</a:t>
            </a:r>
            <a:endParaRPr lang="es-ES" altLang="es-E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4 Flecha derecha">
            <a:extLst>
              <a:ext uri="{FF2B5EF4-FFF2-40B4-BE49-F238E27FC236}">
                <a16:creationId xmlns:a16="http://schemas.microsoft.com/office/drawing/2014/main" id="{E000126D-C068-4388-B463-49D81F0496E6}"/>
              </a:ext>
            </a:extLst>
          </p:cNvPr>
          <p:cNvSpPr/>
          <p:nvPr/>
        </p:nvSpPr>
        <p:spPr>
          <a:xfrm>
            <a:off x="179388" y="1900238"/>
            <a:ext cx="576262" cy="287337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5" name="7 Flecha derecha">
            <a:extLst>
              <a:ext uri="{FF2B5EF4-FFF2-40B4-BE49-F238E27FC236}">
                <a16:creationId xmlns:a16="http://schemas.microsoft.com/office/drawing/2014/main" id="{2A28ED70-CC63-48E1-808B-0DD8BEED7541}"/>
              </a:ext>
            </a:extLst>
          </p:cNvPr>
          <p:cNvSpPr/>
          <p:nvPr/>
        </p:nvSpPr>
        <p:spPr>
          <a:xfrm>
            <a:off x="179388" y="676275"/>
            <a:ext cx="576262" cy="287338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9618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E0A46EFE-2BAB-442E-BC97-9DB7D40E6D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390" y="6240993"/>
            <a:ext cx="890016" cy="310896"/>
          </a:xfrm>
          <a:prstGeom prst="rect">
            <a:avLst/>
          </a:prstGeom>
        </p:spPr>
      </p:pic>
      <p:sp>
        <p:nvSpPr>
          <p:cNvPr id="3" name="1 CuadroTexto">
            <a:extLst>
              <a:ext uri="{FF2B5EF4-FFF2-40B4-BE49-F238E27FC236}">
                <a16:creationId xmlns:a16="http://schemas.microsoft.com/office/drawing/2014/main" id="{222F3BF5-4868-47B2-ACC1-D3B01F64DB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463" y="98425"/>
            <a:ext cx="860425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Font typeface="Wingdings 2" panose="05020102010507070707" pitchFamily="18" charset="2"/>
              <a:buNone/>
            </a:pPr>
            <a:r>
              <a:rPr lang="es-ES_tradnl" altLang="es-ES" sz="2800" b="1" dirty="0">
                <a:solidFill>
                  <a:schemeClr val="tx1"/>
                </a:solidFill>
              </a:rPr>
              <a:t>EL VALOR EDUCATIVO DE LAS CIENCIAS SOCIALES</a:t>
            </a:r>
            <a:endParaRPr lang="es-ES" altLang="es-ES" sz="2800" b="1" dirty="0">
              <a:solidFill>
                <a:schemeClr val="tx1"/>
              </a:solidFill>
            </a:endParaRPr>
          </a:p>
        </p:txBody>
      </p:sp>
      <p:sp>
        <p:nvSpPr>
          <p:cNvPr id="4" name="4 CuadroTexto">
            <a:extLst>
              <a:ext uri="{FF2B5EF4-FFF2-40B4-BE49-F238E27FC236}">
                <a16:creationId xmlns:a16="http://schemas.microsoft.com/office/drawing/2014/main" id="{B2AE5FAE-C327-4873-A12F-378D1BAFE9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268413"/>
            <a:ext cx="8280400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just" eaLnBrk="1" hangingPunct="1"/>
            <a:r>
              <a:rPr lang="es-ES_tradnl" altLang="es-E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lo que se refiere a los aspectos didácticos, las Ciencias Sociales contribuyen a la </a:t>
            </a:r>
            <a:r>
              <a:rPr lang="es-ES_tradnl" altLang="es-ES" sz="2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formación de las personas en su dimensión individual y social, favoreciendo su socialización, la identificación crítica con la comunidad a la que pertenece, la tolerancia y el respeto a las diferencias, y la comprensión de la complejidad de las relaciones sociales</a:t>
            </a:r>
            <a:r>
              <a:rPr lang="es-ES_tradnl" altLang="es-E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s-ES" altLang="es-E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es-ES_tradnl" altLang="es-E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 Ciencias Sociales abarcan un campo muy amplio de conocimiento, pues hacen alusión </a:t>
            </a:r>
            <a:r>
              <a:rPr lang="es-ES_tradnl" altLang="es-E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 hombre, a su historia,  a su organización social,  a su producción y riqueza, a sus ideas y creencias o a la ocupación y organización del espacio en el que se asienta</a:t>
            </a:r>
            <a:r>
              <a:rPr lang="es-ES_tradnl" altLang="es-E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El maestro debe seleccionar e interpretar estos conocimientos basándose en el interés social y fomentando toda una serie de valores.</a:t>
            </a:r>
            <a:endParaRPr lang="es-ES" altLang="es-E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839899"/>
      </p:ext>
    </p:extLst>
  </p:cSld>
  <p:clrMapOvr>
    <a:masterClrMapping/>
  </p:clrMapOvr>
</p:sld>
</file>

<file path=ppt/theme/theme1.xml><?xml version="1.0" encoding="utf-8"?>
<a:theme xmlns:a="http://schemas.openxmlformats.org/drawingml/2006/main" name="UJA 4-3_Diapositiva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9F4CB38C-7162-184B-8B1D-A11A734C8720}" vid="{F41C3500-B157-C144-B333-ECFF43FF70E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UJA 4-3_Diapositiva</Template>
  <TotalTime>292</TotalTime>
  <Words>1403</Words>
  <Application>Microsoft Office PowerPoint</Application>
  <PresentationFormat>Transparencia</PresentationFormat>
  <Paragraphs>128</Paragraphs>
  <Slides>17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Franklin Gothic Book</vt:lpstr>
      <vt:lpstr>Times New Roman</vt:lpstr>
      <vt:lpstr>Wingdings 2</vt:lpstr>
      <vt:lpstr>UJA 4-3_Diapositiva</vt:lpstr>
      <vt:lpstr>TEMA 1. TRADICIONES EPISTEMOLÓGICAS EN CIENCIAS SOCIALES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Universidad de Jaén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Servicio de Informática</dc:creator>
  <cp:lastModifiedBy>ildefonsodruizlopez@gmail.com</cp:lastModifiedBy>
  <cp:revision>32</cp:revision>
  <dcterms:created xsi:type="dcterms:W3CDTF">2016-07-08T12:48:22Z</dcterms:created>
  <dcterms:modified xsi:type="dcterms:W3CDTF">2025-09-17T19:54:03Z</dcterms:modified>
</cp:coreProperties>
</file>